
<file path=[Content_Types].xml><?xml version="1.0" encoding="utf-8"?>
<Types xmlns="http://schemas.openxmlformats.org/package/2006/content-types">
  <Default Extension="bin" ContentType="image/unknown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56C40DE-EFBE-4D79-9755-854EF5C32D88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81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380358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bin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bin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bin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bin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bin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bin"/><Relationship Id="rId4" Type="http://schemas.openxmlformats.org/officeDocument/2006/relationships/image" Target="../media/image3.bin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bin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bin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bin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bin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bin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bin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bin"/><Relationship Id="rId7" Type="http://schemas.openxmlformats.org/officeDocument/2006/relationships/image" Target="../media/image15.bin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bin"/><Relationship Id="rId5" Type="http://schemas.openxmlformats.org/officeDocument/2006/relationships/image" Target="../media/image13.bin"/><Relationship Id="rId4" Type="http://schemas.openxmlformats.org/officeDocument/2006/relationships/image" Target="../media/image12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bin"/><Relationship Id="rId7" Type="http://schemas.openxmlformats.org/officeDocument/2006/relationships/image" Target="../media/image20.bin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bin"/><Relationship Id="rId5" Type="http://schemas.openxmlformats.org/officeDocument/2006/relationships/image" Target="../media/image18.bin"/><Relationship Id="rId4" Type="http://schemas.openxmlformats.org/officeDocument/2006/relationships/image" Target="../media/image17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bin"/><Relationship Id="rId7" Type="http://schemas.openxmlformats.org/officeDocument/2006/relationships/image" Target="../media/image25.bin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bin"/><Relationship Id="rId5" Type="http://schemas.openxmlformats.org/officeDocument/2006/relationships/image" Target="../media/image23.bin"/><Relationship Id="rId4" Type="http://schemas.openxmlformats.org/officeDocument/2006/relationships/image" Target="../media/image22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7000875" y="-714375"/>
            <a:ext cx="2857500" cy="2857500"/>
          </a:xfrm>
          <a:prstGeom prst="ellipse">
            <a:avLst/>
          </a:prstGeom>
          <a:solidFill>
            <a:srgbClr val="FFFFFF">
              <a:alpha val="10000"/>
            </a:srgbClr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4" name="Shape 1"/>
          <p:cNvSpPr/>
          <p:nvPr/>
        </p:nvSpPr>
        <p:spPr>
          <a:xfrm>
            <a:off x="-571500" y="3571875"/>
            <a:ext cx="2143125" cy="2143125"/>
          </a:xfrm>
          <a:prstGeom prst="ellipse">
            <a:avLst/>
          </a:prstGeom>
          <a:solidFill>
            <a:srgbClr val="FFFFFF">
              <a:alpha val="10000"/>
            </a:srgbClr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5" name="Text 2"/>
          <p:cNvSpPr/>
          <p:nvPr/>
        </p:nvSpPr>
        <p:spPr>
          <a:xfrm>
            <a:off x="1765009" y="1025854"/>
            <a:ext cx="5613983" cy="54861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3600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AI as Adversary and Ally</a:t>
            </a:r>
            <a:endParaRPr lang="en-US" sz="3600" dirty="0"/>
          </a:p>
        </p:txBody>
      </p:sp>
      <p:sp>
        <p:nvSpPr>
          <p:cNvPr id="6" name="Text 3"/>
          <p:cNvSpPr/>
          <p:nvPr/>
        </p:nvSpPr>
        <p:spPr>
          <a:xfrm>
            <a:off x="526210" y="1717346"/>
            <a:ext cx="8091553" cy="32001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800" b="1" dirty="0">
                <a:solidFill>
                  <a:srgbClr val="E0E7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THE Most Influential Trend in Security and Risk Management (2025-2030)</a:t>
            </a:r>
            <a:endParaRPr lang="en-US" sz="1800" dirty="0"/>
          </a:p>
        </p:txBody>
      </p:sp>
      <p:sp>
        <p:nvSpPr>
          <p:cNvPr id="7" name="Shape 4"/>
          <p:cNvSpPr/>
          <p:nvPr/>
        </p:nvSpPr>
        <p:spPr>
          <a:xfrm>
            <a:off x="3857625" y="2751739"/>
            <a:ext cx="1428750" cy="28575"/>
          </a:xfrm>
          <a:prstGeom prst="roundRect">
            <a:avLst/>
          </a:prstGeom>
          <a:solidFill>
            <a:srgbClr val="EF4444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8" name="Text 5"/>
          <p:cNvSpPr/>
          <p:nvPr/>
        </p:nvSpPr>
        <p:spPr>
          <a:xfrm>
            <a:off x="3306105" y="3123214"/>
            <a:ext cx="2531762" cy="30860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350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University of Essex</a:t>
            </a:r>
            <a:endParaRPr lang="en-US" sz="1350" dirty="0"/>
          </a:p>
        </p:txBody>
      </p:sp>
      <p:sp>
        <p:nvSpPr>
          <p:cNvPr id="9" name="Text 6"/>
          <p:cNvSpPr/>
          <p:nvPr/>
        </p:nvSpPr>
        <p:spPr>
          <a:xfrm>
            <a:off x="3306105" y="3488968"/>
            <a:ext cx="2531762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046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MSc Cybersecurity Seminar</a:t>
            </a:r>
            <a:endParaRPr lang="en-US" sz="1046" dirty="0"/>
          </a:p>
        </p:txBody>
      </p:sp>
      <p:sp>
        <p:nvSpPr>
          <p:cNvPr id="10" name="Text 7"/>
          <p:cNvSpPr/>
          <p:nvPr/>
        </p:nvSpPr>
        <p:spPr>
          <a:xfrm>
            <a:off x="3306105" y="3803293"/>
            <a:ext cx="2531762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046" dirty="0">
                <a:solidFill>
                  <a:srgbClr val="E0E7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The Great Debate - The Future of SRM</a:t>
            </a:r>
            <a:endParaRPr lang="en-US" sz="1046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428625"/>
            <a:ext cx="80010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800" b="1" dirty="0">
                <a:solidFill>
                  <a:srgbClr val="1E3A8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Why This is THE Most Influential Trend</a:t>
            </a:r>
            <a:endParaRPr lang="en-US" sz="1800" dirty="0"/>
          </a:p>
        </p:txBody>
      </p:sp>
      <p:sp>
        <p:nvSpPr>
          <p:cNvPr id="4" name="Shape 1"/>
          <p:cNvSpPr/>
          <p:nvPr/>
        </p:nvSpPr>
        <p:spPr>
          <a:xfrm>
            <a:off x="571500" y="1057275"/>
            <a:ext cx="3893344" cy="807244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5" name="Shape 2"/>
          <p:cNvSpPr/>
          <p:nvPr/>
        </p:nvSpPr>
        <p:spPr>
          <a:xfrm>
            <a:off x="571500" y="1057275"/>
            <a:ext cx="35719" cy="807244"/>
          </a:xfrm>
          <a:prstGeom prst="rect">
            <a:avLst/>
          </a:prstGeom>
          <a:solidFill>
            <a:srgbClr val="EF4444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6" name="Text 3"/>
          <p:cNvSpPr/>
          <p:nvPr/>
        </p:nvSpPr>
        <p:spPr>
          <a:xfrm>
            <a:off x="714375" y="1200150"/>
            <a:ext cx="285750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800" b="1" dirty="0">
                <a:solidFill>
                  <a:srgbClr val="EF444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</a:t>
            </a:r>
            <a:endParaRPr lang="en-US" sz="1800" dirty="0"/>
          </a:p>
        </p:txBody>
      </p:sp>
      <p:sp>
        <p:nvSpPr>
          <p:cNvPr id="7" name="Text 4"/>
          <p:cNvSpPr/>
          <p:nvPr/>
        </p:nvSpPr>
        <p:spPr>
          <a:xfrm>
            <a:off x="1107281" y="1200150"/>
            <a:ext cx="3214688" cy="16715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Asymmetric Threat Advantage</a:t>
            </a:r>
            <a:endParaRPr lang="en-US" sz="942" dirty="0"/>
          </a:p>
        </p:txBody>
      </p:sp>
      <p:sp>
        <p:nvSpPr>
          <p:cNvPr id="8" name="Text 5"/>
          <p:cNvSpPr/>
          <p:nvPr/>
        </p:nvSpPr>
        <p:spPr>
          <a:xfrm>
            <a:off x="1107281" y="1410165"/>
            <a:ext cx="3214688" cy="30003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6B728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AI enables attackers to operate at unprecedented scale and sophistication with minimal resources</a:t>
            </a:r>
            <a:endParaRPr lang="en-US" sz="732" dirty="0"/>
          </a:p>
        </p:txBody>
      </p:sp>
      <p:sp>
        <p:nvSpPr>
          <p:cNvPr id="9" name="Shape 6"/>
          <p:cNvSpPr/>
          <p:nvPr/>
        </p:nvSpPr>
        <p:spPr>
          <a:xfrm>
            <a:off x="4679156" y="1057275"/>
            <a:ext cx="3893344" cy="807244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0" name="Shape 7"/>
          <p:cNvSpPr/>
          <p:nvPr/>
        </p:nvSpPr>
        <p:spPr>
          <a:xfrm>
            <a:off x="4679156" y="1057275"/>
            <a:ext cx="35719" cy="807244"/>
          </a:xfrm>
          <a:prstGeom prst="rect">
            <a:avLst/>
          </a:prstGeom>
          <a:solidFill>
            <a:srgbClr val="3B82F6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1" name="Text 8"/>
          <p:cNvSpPr/>
          <p:nvPr/>
        </p:nvSpPr>
        <p:spPr>
          <a:xfrm>
            <a:off x="4822031" y="1200150"/>
            <a:ext cx="285750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800" b="1" dirty="0">
                <a:solidFill>
                  <a:srgbClr val="3B82F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2</a:t>
            </a:r>
            <a:endParaRPr lang="en-US" sz="1800" dirty="0"/>
          </a:p>
        </p:txBody>
      </p:sp>
      <p:sp>
        <p:nvSpPr>
          <p:cNvPr id="12" name="Text 9"/>
          <p:cNvSpPr/>
          <p:nvPr/>
        </p:nvSpPr>
        <p:spPr>
          <a:xfrm>
            <a:off x="5214938" y="1200150"/>
            <a:ext cx="3214688" cy="16715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Defensive Necessity</a:t>
            </a:r>
            <a:endParaRPr lang="en-US" sz="942" dirty="0"/>
          </a:p>
        </p:txBody>
      </p:sp>
      <p:sp>
        <p:nvSpPr>
          <p:cNvPr id="13" name="Text 10"/>
          <p:cNvSpPr/>
          <p:nvPr/>
        </p:nvSpPr>
        <p:spPr>
          <a:xfrm>
            <a:off x="5214938" y="1410165"/>
            <a:ext cx="3214688" cy="30003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6B728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Human-only defenses cannot match AI-powered threats; AI defense is essential for organizational survival</a:t>
            </a:r>
            <a:endParaRPr lang="en-US" sz="732" dirty="0"/>
          </a:p>
        </p:txBody>
      </p:sp>
      <p:sp>
        <p:nvSpPr>
          <p:cNvPr id="14" name="Shape 11"/>
          <p:cNvSpPr/>
          <p:nvPr/>
        </p:nvSpPr>
        <p:spPr>
          <a:xfrm>
            <a:off x="571500" y="2007394"/>
            <a:ext cx="3893344" cy="807244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5" name="Shape 12"/>
          <p:cNvSpPr/>
          <p:nvPr/>
        </p:nvSpPr>
        <p:spPr>
          <a:xfrm>
            <a:off x="571500" y="2007394"/>
            <a:ext cx="35719" cy="807244"/>
          </a:xfrm>
          <a:prstGeom prst="rect">
            <a:avLst/>
          </a:prstGeom>
          <a:solidFill>
            <a:srgbClr val="10B981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6" name="Text 13"/>
          <p:cNvSpPr/>
          <p:nvPr/>
        </p:nvSpPr>
        <p:spPr>
          <a:xfrm>
            <a:off x="714375" y="2150269"/>
            <a:ext cx="285750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800" b="1" dirty="0">
                <a:solidFill>
                  <a:srgbClr val="10B98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3</a:t>
            </a:r>
            <a:endParaRPr lang="en-US" sz="1800" dirty="0"/>
          </a:p>
        </p:txBody>
      </p:sp>
      <p:sp>
        <p:nvSpPr>
          <p:cNvPr id="17" name="Text 14"/>
          <p:cNvSpPr/>
          <p:nvPr/>
        </p:nvSpPr>
        <p:spPr>
          <a:xfrm>
            <a:off x="1107281" y="2150269"/>
            <a:ext cx="3214688" cy="16715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Regulatory Transformation</a:t>
            </a:r>
            <a:endParaRPr lang="en-US" sz="942" dirty="0"/>
          </a:p>
        </p:txBody>
      </p:sp>
      <p:sp>
        <p:nvSpPr>
          <p:cNvPr id="18" name="Text 15"/>
          <p:cNvSpPr/>
          <p:nvPr/>
        </p:nvSpPr>
        <p:spPr>
          <a:xfrm>
            <a:off x="1107281" y="2360284"/>
            <a:ext cx="3214688" cy="30003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6B728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EU AI Act, SEC disclosure requirements, and global regulations mandate AI governance frameworks</a:t>
            </a:r>
            <a:endParaRPr lang="en-US" sz="732" dirty="0"/>
          </a:p>
        </p:txBody>
      </p:sp>
      <p:sp>
        <p:nvSpPr>
          <p:cNvPr id="19" name="Shape 16"/>
          <p:cNvSpPr/>
          <p:nvPr/>
        </p:nvSpPr>
        <p:spPr>
          <a:xfrm>
            <a:off x="4679156" y="2007394"/>
            <a:ext cx="3893344" cy="807244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20" name="Shape 17"/>
          <p:cNvSpPr/>
          <p:nvPr/>
        </p:nvSpPr>
        <p:spPr>
          <a:xfrm>
            <a:off x="4679156" y="2007394"/>
            <a:ext cx="35719" cy="807244"/>
          </a:xfrm>
          <a:prstGeom prst="rect">
            <a:avLst/>
          </a:prstGeom>
          <a:solidFill>
            <a:srgbClr val="F59E0B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21" name="Text 18"/>
          <p:cNvSpPr/>
          <p:nvPr/>
        </p:nvSpPr>
        <p:spPr>
          <a:xfrm>
            <a:off x="4822031" y="2150269"/>
            <a:ext cx="285750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800" b="1" dirty="0">
                <a:solidFill>
                  <a:srgbClr val="F59E0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4</a:t>
            </a:r>
            <a:endParaRPr lang="en-US" sz="1800" dirty="0"/>
          </a:p>
        </p:txBody>
      </p:sp>
      <p:sp>
        <p:nvSpPr>
          <p:cNvPr id="22" name="Text 19"/>
          <p:cNvSpPr/>
          <p:nvPr/>
        </p:nvSpPr>
        <p:spPr>
          <a:xfrm>
            <a:off x="5214938" y="2150269"/>
            <a:ext cx="3214688" cy="16715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Business Model Impact</a:t>
            </a:r>
            <a:endParaRPr lang="en-US" sz="942" dirty="0"/>
          </a:p>
        </p:txBody>
      </p:sp>
      <p:sp>
        <p:nvSpPr>
          <p:cNvPr id="23" name="Text 20"/>
          <p:cNvSpPr/>
          <p:nvPr/>
        </p:nvSpPr>
        <p:spPr>
          <a:xfrm>
            <a:off x="5214938" y="2360284"/>
            <a:ext cx="3214688" cy="30003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6B728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AI security directly affects revenue, operations, customer trust, and competitive positioning</a:t>
            </a:r>
            <a:endParaRPr lang="en-US" sz="732" dirty="0"/>
          </a:p>
        </p:txBody>
      </p:sp>
      <p:sp>
        <p:nvSpPr>
          <p:cNvPr id="24" name="Shape 21"/>
          <p:cNvSpPr/>
          <p:nvPr/>
        </p:nvSpPr>
        <p:spPr>
          <a:xfrm>
            <a:off x="571500" y="2957513"/>
            <a:ext cx="3893344" cy="807244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25" name="Shape 22"/>
          <p:cNvSpPr/>
          <p:nvPr/>
        </p:nvSpPr>
        <p:spPr>
          <a:xfrm>
            <a:off x="571500" y="2957513"/>
            <a:ext cx="35719" cy="807244"/>
          </a:xfrm>
          <a:prstGeom prst="rect">
            <a:avLst/>
          </a:prstGeom>
          <a:solidFill>
            <a:srgbClr val="8B5CF6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26" name="Text 23"/>
          <p:cNvSpPr/>
          <p:nvPr/>
        </p:nvSpPr>
        <p:spPr>
          <a:xfrm>
            <a:off x="714375" y="3100388"/>
            <a:ext cx="285750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800" b="1" dirty="0">
                <a:solidFill>
                  <a:srgbClr val="8B5CF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5</a:t>
            </a:r>
            <a:endParaRPr lang="en-US" sz="1800" dirty="0"/>
          </a:p>
        </p:txBody>
      </p:sp>
      <p:sp>
        <p:nvSpPr>
          <p:cNvPr id="27" name="Text 24"/>
          <p:cNvSpPr/>
          <p:nvPr/>
        </p:nvSpPr>
        <p:spPr>
          <a:xfrm>
            <a:off x="1107281" y="3100388"/>
            <a:ext cx="3214688" cy="16715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Skills Gap Solution</a:t>
            </a:r>
            <a:endParaRPr lang="en-US" sz="942" dirty="0"/>
          </a:p>
        </p:txBody>
      </p:sp>
      <p:sp>
        <p:nvSpPr>
          <p:cNvPr id="28" name="Text 25"/>
          <p:cNvSpPr/>
          <p:nvPr/>
        </p:nvSpPr>
        <p:spPr>
          <a:xfrm>
            <a:off x="1107281" y="3310403"/>
            <a:ext cx="3214688" cy="30003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6B728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AI addresses critical cybersecurity talent shortage by augmenting human capabilities at scale</a:t>
            </a:r>
            <a:endParaRPr lang="en-US" sz="732" dirty="0"/>
          </a:p>
        </p:txBody>
      </p:sp>
      <p:sp>
        <p:nvSpPr>
          <p:cNvPr id="29" name="Shape 26"/>
          <p:cNvSpPr/>
          <p:nvPr/>
        </p:nvSpPr>
        <p:spPr>
          <a:xfrm>
            <a:off x="4679156" y="2957513"/>
            <a:ext cx="3893344" cy="807244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30" name="Shape 27"/>
          <p:cNvSpPr/>
          <p:nvPr/>
        </p:nvSpPr>
        <p:spPr>
          <a:xfrm>
            <a:off x="4679156" y="2957513"/>
            <a:ext cx="35719" cy="807244"/>
          </a:xfrm>
          <a:prstGeom prst="rect">
            <a:avLst/>
          </a:prstGeom>
          <a:solidFill>
            <a:srgbClr val="06B6D4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31" name="Text 28"/>
          <p:cNvSpPr/>
          <p:nvPr/>
        </p:nvSpPr>
        <p:spPr>
          <a:xfrm>
            <a:off x="4822031" y="3100388"/>
            <a:ext cx="285750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800" b="1" dirty="0">
                <a:solidFill>
                  <a:srgbClr val="06B6D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6</a:t>
            </a:r>
            <a:endParaRPr lang="en-US" sz="1800" dirty="0"/>
          </a:p>
        </p:txBody>
      </p:sp>
      <p:sp>
        <p:nvSpPr>
          <p:cNvPr id="32" name="Text 29"/>
          <p:cNvSpPr/>
          <p:nvPr/>
        </p:nvSpPr>
        <p:spPr>
          <a:xfrm>
            <a:off x="5214938" y="3100388"/>
            <a:ext cx="3214688" cy="16715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Investment Driver</a:t>
            </a:r>
            <a:endParaRPr lang="en-US" sz="942" dirty="0"/>
          </a:p>
        </p:txBody>
      </p:sp>
      <p:sp>
        <p:nvSpPr>
          <p:cNvPr id="33" name="Text 30"/>
          <p:cNvSpPr/>
          <p:nvPr/>
        </p:nvSpPr>
        <p:spPr>
          <a:xfrm>
            <a:off x="5214938" y="3310403"/>
            <a:ext cx="3214688" cy="30003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6B728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$235B market by 2032 reflects massive capital allocation and strategic prioritization</a:t>
            </a:r>
            <a:endParaRPr lang="en-US" sz="732" dirty="0"/>
          </a:p>
        </p:txBody>
      </p:sp>
      <p:sp>
        <p:nvSpPr>
          <p:cNvPr id="34" name="Shape 31"/>
          <p:cNvSpPr/>
          <p:nvPr/>
        </p:nvSpPr>
        <p:spPr>
          <a:xfrm>
            <a:off x="571500" y="3907631"/>
            <a:ext cx="3893344" cy="807244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35" name="Shape 32"/>
          <p:cNvSpPr/>
          <p:nvPr/>
        </p:nvSpPr>
        <p:spPr>
          <a:xfrm>
            <a:off x="571500" y="3907631"/>
            <a:ext cx="35719" cy="807244"/>
          </a:xfrm>
          <a:prstGeom prst="rect">
            <a:avLst/>
          </a:prstGeom>
          <a:solidFill>
            <a:srgbClr val="EC4899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36" name="Text 33"/>
          <p:cNvSpPr/>
          <p:nvPr/>
        </p:nvSpPr>
        <p:spPr>
          <a:xfrm>
            <a:off x="714375" y="4050506"/>
            <a:ext cx="285750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800" b="1" dirty="0">
                <a:solidFill>
                  <a:srgbClr val="EC4899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7</a:t>
            </a:r>
            <a:endParaRPr lang="en-US" sz="1800" dirty="0"/>
          </a:p>
        </p:txBody>
      </p:sp>
      <p:sp>
        <p:nvSpPr>
          <p:cNvPr id="37" name="Text 34"/>
          <p:cNvSpPr/>
          <p:nvPr/>
        </p:nvSpPr>
        <p:spPr>
          <a:xfrm>
            <a:off x="1107281" y="4050506"/>
            <a:ext cx="3214688" cy="16715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Board-Level Elevation</a:t>
            </a:r>
            <a:endParaRPr lang="en-US" sz="942" dirty="0"/>
          </a:p>
        </p:txBody>
      </p:sp>
      <p:sp>
        <p:nvSpPr>
          <p:cNvPr id="38" name="Text 35"/>
          <p:cNvSpPr/>
          <p:nvPr/>
        </p:nvSpPr>
        <p:spPr>
          <a:xfrm>
            <a:off x="1107281" y="4260521"/>
            <a:ext cx="3214688" cy="30003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6B728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91% of executives expect catastrophic events, elevating AI security to C-suite and board priority</a:t>
            </a:r>
            <a:endParaRPr lang="en-US" sz="732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61638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357188"/>
            <a:ext cx="80010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800" b="1" dirty="0">
                <a:solidFill>
                  <a:srgbClr val="1E3A8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Synthesis: THE Most Influential Trend</a:t>
            </a:r>
            <a:endParaRPr lang="en-US" sz="1800" dirty="0"/>
          </a:p>
        </p:txBody>
      </p:sp>
      <p:sp>
        <p:nvSpPr>
          <p:cNvPr id="4" name="Shape 1"/>
          <p:cNvSpPr/>
          <p:nvPr/>
        </p:nvSpPr>
        <p:spPr>
          <a:xfrm>
            <a:off x="571500" y="914400"/>
            <a:ext cx="8001000" cy="871538"/>
          </a:xfrm>
          <a:prstGeom prst="rect">
            <a:avLst/>
          </a:prstGeom>
          <a:solidFill>
            <a:srgbClr val="3B82F6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5" name="Text 2"/>
          <p:cNvSpPr/>
          <p:nvPr/>
        </p:nvSpPr>
        <p:spPr>
          <a:xfrm>
            <a:off x="821531" y="1092994"/>
            <a:ext cx="7500938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350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AI security is not just another trend but a fundamental transformation affecting every aspect of organizational operations, governance, and strategy through 2030</a:t>
            </a:r>
            <a:endParaRPr lang="en-US" sz="1350" dirty="0"/>
          </a:p>
        </p:txBody>
      </p:sp>
      <p:sp>
        <p:nvSpPr>
          <p:cNvPr id="6" name="Shape 3"/>
          <p:cNvSpPr/>
          <p:nvPr/>
        </p:nvSpPr>
        <p:spPr>
          <a:xfrm>
            <a:off x="571500" y="1985963"/>
            <a:ext cx="2571750" cy="1090120"/>
          </a:xfrm>
          <a:prstGeom prst="rect">
            <a:avLst/>
          </a:prstGeom>
          <a:solidFill>
            <a:srgbClr val="FFFFFF"/>
          </a:solidFill>
          <a:ln w="496">
            <a:solidFill>
              <a:srgbClr val="EF4444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7" name="Text 4"/>
          <p:cNvSpPr/>
          <p:nvPr/>
        </p:nvSpPr>
        <p:spPr>
          <a:xfrm>
            <a:off x="714375" y="2128838"/>
            <a:ext cx="228600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kern="0" spc="1" dirty="0">
                <a:solidFill>
                  <a:srgbClr val="EF444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Existential Threat</a:t>
            </a:r>
            <a:endParaRPr lang="en-US" sz="837" dirty="0"/>
          </a:p>
        </p:txBody>
      </p:sp>
      <p:sp>
        <p:nvSpPr>
          <p:cNvPr id="8" name="Text 5"/>
          <p:cNvSpPr/>
          <p:nvPr/>
        </p:nvSpPr>
        <p:spPr>
          <a:xfrm>
            <a:off x="714375" y="2357438"/>
            <a:ext cx="2286000" cy="540051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Creates asymmetric advantage for attackers that cannot be countered with traditional defenses</a:t>
            </a:r>
            <a:endParaRPr lang="en-US" sz="942" dirty="0"/>
          </a:p>
        </p:txBody>
      </p:sp>
      <p:sp>
        <p:nvSpPr>
          <p:cNvPr id="9" name="Shape 6"/>
          <p:cNvSpPr/>
          <p:nvPr/>
        </p:nvSpPr>
        <p:spPr>
          <a:xfrm>
            <a:off x="3286125" y="1985963"/>
            <a:ext cx="2571750" cy="1090120"/>
          </a:xfrm>
          <a:prstGeom prst="rect">
            <a:avLst/>
          </a:prstGeom>
          <a:solidFill>
            <a:srgbClr val="FFFFFF"/>
          </a:solidFill>
          <a:ln w="496">
            <a:solidFill>
              <a:srgbClr val="3B82F6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10" name="Text 7"/>
          <p:cNvSpPr/>
          <p:nvPr/>
        </p:nvSpPr>
        <p:spPr>
          <a:xfrm>
            <a:off x="3429000" y="2128838"/>
            <a:ext cx="228600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kern="0" spc="1" dirty="0">
                <a:solidFill>
                  <a:srgbClr val="3B82F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Defensive Imperative</a:t>
            </a:r>
            <a:endParaRPr lang="en-US" sz="837" dirty="0"/>
          </a:p>
        </p:txBody>
      </p:sp>
      <p:sp>
        <p:nvSpPr>
          <p:cNvPr id="11" name="Text 8"/>
          <p:cNvSpPr/>
          <p:nvPr/>
        </p:nvSpPr>
        <p:spPr>
          <a:xfrm>
            <a:off x="3429000" y="2357438"/>
            <a:ext cx="2286000" cy="540051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Organizations must adopt AI defense or face inevitable compromise</a:t>
            </a:r>
            <a:endParaRPr lang="en-US" sz="942" dirty="0"/>
          </a:p>
        </p:txBody>
      </p:sp>
      <p:sp>
        <p:nvSpPr>
          <p:cNvPr id="12" name="Shape 9"/>
          <p:cNvSpPr/>
          <p:nvPr/>
        </p:nvSpPr>
        <p:spPr>
          <a:xfrm>
            <a:off x="6000750" y="1985963"/>
            <a:ext cx="2571750" cy="1090120"/>
          </a:xfrm>
          <a:prstGeom prst="rect">
            <a:avLst/>
          </a:prstGeom>
          <a:solidFill>
            <a:srgbClr val="FFFFFF"/>
          </a:solidFill>
          <a:ln w="496">
            <a:solidFill>
              <a:srgbClr val="10B981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13" name="Text 10"/>
          <p:cNvSpPr/>
          <p:nvPr/>
        </p:nvSpPr>
        <p:spPr>
          <a:xfrm>
            <a:off x="6143625" y="2128838"/>
            <a:ext cx="228600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kern="0" spc="1" dirty="0">
                <a:solidFill>
                  <a:srgbClr val="10B98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Regulatory Force</a:t>
            </a:r>
            <a:endParaRPr lang="en-US" sz="837" dirty="0"/>
          </a:p>
        </p:txBody>
      </p:sp>
      <p:sp>
        <p:nvSpPr>
          <p:cNvPr id="14" name="Text 11"/>
          <p:cNvSpPr/>
          <p:nvPr/>
        </p:nvSpPr>
        <p:spPr>
          <a:xfrm>
            <a:off x="6143625" y="2357438"/>
            <a:ext cx="2286000" cy="540051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EU AI Act, SEC disclosure rules mandate compliance and governance</a:t>
            </a:r>
            <a:endParaRPr lang="en-US" sz="942" dirty="0"/>
          </a:p>
        </p:txBody>
      </p:sp>
      <p:sp>
        <p:nvSpPr>
          <p:cNvPr id="15" name="Shape 12"/>
          <p:cNvSpPr/>
          <p:nvPr/>
        </p:nvSpPr>
        <p:spPr>
          <a:xfrm>
            <a:off x="571500" y="3183238"/>
            <a:ext cx="2571750" cy="1090120"/>
          </a:xfrm>
          <a:prstGeom prst="rect">
            <a:avLst/>
          </a:prstGeom>
          <a:solidFill>
            <a:srgbClr val="FFFFFF"/>
          </a:solidFill>
          <a:ln w="496">
            <a:solidFill>
              <a:srgbClr val="F97316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16" name="Text 13"/>
          <p:cNvSpPr/>
          <p:nvPr/>
        </p:nvSpPr>
        <p:spPr>
          <a:xfrm>
            <a:off x="714375" y="3326113"/>
            <a:ext cx="228600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kern="0" spc="1" dirty="0">
                <a:solidFill>
                  <a:srgbClr val="F9731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Business Impact</a:t>
            </a:r>
            <a:endParaRPr lang="en-US" sz="837" dirty="0"/>
          </a:p>
        </p:txBody>
      </p:sp>
      <p:sp>
        <p:nvSpPr>
          <p:cNvPr id="17" name="Text 14"/>
          <p:cNvSpPr/>
          <p:nvPr/>
        </p:nvSpPr>
        <p:spPr>
          <a:xfrm>
            <a:off x="714375" y="3554713"/>
            <a:ext cx="2286000" cy="540051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$235B market by 2032 drives massive investment and strategic priority</a:t>
            </a:r>
            <a:endParaRPr lang="en-US" sz="942" dirty="0"/>
          </a:p>
        </p:txBody>
      </p:sp>
      <p:sp>
        <p:nvSpPr>
          <p:cNvPr id="18" name="Shape 15"/>
          <p:cNvSpPr/>
          <p:nvPr/>
        </p:nvSpPr>
        <p:spPr>
          <a:xfrm>
            <a:off x="3286125" y="3183238"/>
            <a:ext cx="2571750" cy="1090120"/>
          </a:xfrm>
          <a:prstGeom prst="rect">
            <a:avLst/>
          </a:prstGeom>
          <a:solidFill>
            <a:srgbClr val="FFFFFF"/>
          </a:solidFill>
          <a:ln w="496">
            <a:solidFill>
              <a:srgbClr val="A855F7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19" name="Text 16"/>
          <p:cNvSpPr/>
          <p:nvPr/>
        </p:nvSpPr>
        <p:spPr>
          <a:xfrm>
            <a:off x="3429000" y="3326113"/>
            <a:ext cx="228600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kern="0" spc="1" dirty="0">
                <a:solidFill>
                  <a:srgbClr val="A855F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Workforce Evolution</a:t>
            </a:r>
            <a:endParaRPr lang="en-US" sz="837" dirty="0"/>
          </a:p>
        </p:txBody>
      </p:sp>
      <p:sp>
        <p:nvSpPr>
          <p:cNvPr id="20" name="Text 17"/>
          <p:cNvSpPr/>
          <p:nvPr/>
        </p:nvSpPr>
        <p:spPr>
          <a:xfrm>
            <a:off x="3429000" y="3554713"/>
            <a:ext cx="2286000" cy="360034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Addresses critical skills gap while transforming security operations</a:t>
            </a:r>
            <a:endParaRPr lang="en-US" sz="942" dirty="0"/>
          </a:p>
        </p:txBody>
      </p:sp>
      <p:sp>
        <p:nvSpPr>
          <p:cNvPr id="21" name="Shape 18"/>
          <p:cNvSpPr/>
          <p:nvPr/>
        </p:nvSpPr>
        <p:spPr>
          <a:xfrm>
            <a:off x="6000750" y="3183238"/>
            <a:ext cx="2571750" cy="1090120"/>
          </a:xfrm>
          <a:prstGeom prst="rect">
            <a:avLst/>
          </a:prstGeom>
          <a:solidFill>
            <a:srgbClr val="FFFFFF"/>
          </a:solidFill>
          <a:ln w="496">
            <a:solidFill>
              <a:srgbClr val="06B6D4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22" name="Text 19"/>
          <p:cNvSpPr/>
          <p:nvPr/>
        </p:nvSpPr>
        <p:spPr>
          <a:xfrm>
            <a:off x="6143625" y="3326113"/>
            <a:ext cx="228600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kern="0" spc="1" dirty="0">
                <a:solidFill>
                  <a:srgbClr val="06B6D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Board-Level Priority</a:t>
            </a:r>
            <a:endParaRPr lang="en-US" sz="837" dirty="0"/>
          </a:p>
        </p:txBody>
      </p:sp>
      <p:sp>
        <p:nvSpPr>
          <p:cNvPr id="23" name="Text 20"/>
          <p:cNvSpPr/>
          <p:nvPr/>
        </p:nvSpPr>
        <p:spPr>
          <a:xfrm>
            <a:off x="6143625" y="3554713"/>
            <a:ext cx="2286000" cy="540051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91% expect catastrophic events - elevates security to executive concern</a:t>
            </a:r>
            <a:endParaRPr lang="en-US" sz="942" dirty="0"/>
          </a:p>
        </p:txBody>
      </p:sp>
      <p:sp>
        <p:nvSpPr>
          <p:cNvPr id="24" name="Shape 21"/>
          <p:cNvSpPr/>
          <p:nvPr/>
        </p:nvSpPr>
        <p:spPr>
          <a:xfrm>
            <a:off x="571500" y="4416233"/>
            <a:ext cx="8001000" cy="771525"/>
          </a:xfrm>
          <a:prstGeom prst="rect">
            <a:avLst/>
          </a:prstGeom>
          <a:solidFill>
            <a:srgbClr val="1F2937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25" name="Text 22"/>
          <p:cNvSpPr/>
          <p:nvPr/>
        </p:nvSpPr>
        <p:spPr>
          <a:xfrm>
            <a:off x="785813" y="4573395"/>
            <a:ext cx="7572375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046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This creates an existential imperative that organizations cannot ignore - making AI security THE defining trend in Security and Risk Management through 2030</a:t>
            </a:r>
            <a:endParaRPr lang="en-US" sz="1046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049305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7215188" y="-714375"/>
            <a:ext cx="2500313" cy="2500313"/>
          </a:xfrm>
          <a:prstGeom prst="ellipse">
            <a:avLst/>
          </a:prstGeom>
          <a:solidFill>
            <a:srgbClr val="FFFFFF">
              <a:alpha val="8000"/>
            </a:srgbClr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4" name="Shape 1"/>
          <p:cNvSpPr/>
          <p:nvPr/>
        </p:nvSpPr>
        <p:spPr>
          <a:xfrm>
            <a:off x="-428625" y="4691993"/>
            <a:ext cx="1785938" cy="1785938"/>
          </a:xfrm>
          <a:prstGeom prst="ellipse">
            <a:avLst/>
          </a:prstGeom>
          <a:solidFill>
            <a:srgbClr val="FFFFFF">
              <a:alpha val="8000"/>
            </a:srgbClr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5" name="Text 2"/>
          <p:cNvSpPr/>
          <p:nvPr/>
        </p:nvSpPr>
        <p:spPr>
          <a:xfrm>
            <a:off x="571500" y="428625"/>
            <a:ext cx="80010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025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Conclusion &amp; Immediate Actions</a:t>
            </a:r>
            <a:endParaRPr lang="en-US" sz="2025" dirty="0"/>
          </a:p>
        </p:txBody>
      </p:sp>
      <p:sp>
        <p:nvSpPr>
          <p:cNvPr id="6" name="Text 3"/>
          <p:cNvSpPr/>
          <p:nvPr/>
        </p:nvSpPr>
        <p:spPr>
          <a:xfrm>
            <a:off x="571500" y="957263"/>
            <a:ext cx="8001000" cy="22000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238" b="1" dirty="0">
                <a:solidFill>
                  <a:srgbClr val="E0E7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The AI Security Paradox Defines the Future of SRM</a:t>
            </a:r>
            <a:endParaRPr lang="en-US" sz="1238" dirty="0"/>
          </a:p>
        </p:txBody>
      </p:sp>
      <p:sp>
        <p:nvSpPr>
          <p:cNvPr id="7" name="Text 4"/>
          <p:cNvSpPr/>
          <p:nvPr/>
        </p:nvSpPr>
        <p:spPr>
          <a:xfrm>
            <a:off x="571500" y="1498736"/>
            <a:ext cx="8001000" cy="27860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463" b="1" kern="0" spc="1" dirty="0">
                <a:solidFill>
                  <a:srgbClr val="FBBF2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IMMEDIATE ACTIONS REQUIRED</a:t>
            </a:r>
            <a:endParaRPr lang="en-US" sz="1463" dirty="0"/>
          </a:p>
        </p:txBody>
      </p:sp>
      <p:sp>
        <p:nvSpPr>
          <p:cNvPr id="8" name="Shape 5"/>
          <p:cNvSpPr/>
          <p:nvPr/>
        </p:nvSpPr>
        <p:spPr>
          <a:xfrm>
            <a:off x="571500" y="1991655"/>
            <a:ext cx="3929063" cy="742950"/>
          </a:xfrm>
          <a:prstGeom prst="rect">
            <a:avLst/>
          </a:prstGeom>
          <a:solidFill>
            <a:srgbClr val="FFFFFF">
              <a:alpha val="15000"/>
            </a:srgbClr>
          </a:solidFill>
          <a:ln w="198">
            <a:solidFill>
              <a:srgbClr val="FFFFFF">
                <a:alpha val="30000"/>
              </a:srgbClr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9" name="Shape 6"/>
          <p:cNvSpPr/>
          <p:nvPr/>
        </p:nvSpPr>
        <p:spPr>
          <a:xfrm>
            <a:off x="785813" y="2184536"/>
            <a:ext cx="357188" cy="357188"/>
          </a:xfrm>
          <a:prstGeom prst="ellipse">
            <a:avLst/>
          </a:prstGeom>
          <a:solidFill>
            <a:srgbClr val="EF4444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0" name="Text 7"/>
          <p:cNvSpPr/>
          <p:nvPr/>
        </p:nvSpPr>
        <p:spPr>
          <a:xfrm>
            <a:off x="785813" y="2184536"/>
            <a:ext cx="357188" cy="35718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350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</a:t>
            </a:r>
            <a:endParaRPr lang="en-US" sz="1350" dirty="0"/>
          </a:p>
        </p:txBody>
      </p:sp>
      <p:sp>
        <p:nvSpPr>
          <p:cNvPr id="11" name="Text 8"/>
          <p:cNvSpPr/>
          <p:nvPr/>
        </p:nvSpPr>
        <p:spPr>
          <a:xfrm>
            <a:off x="1285875" y="2193131"/>
            <a:ext cx="3000375" cy="33999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89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Assess AI attack surface and vulnerability exposure</a:t>
            </a:r>
            <a:endParaRPr lang="en-US" sz="889" dirty="0"/>
          </a:p>
        </p:txBody>
      </p:sp>
      <p:sp>
        <p:nvSpPr>
          <p:cNvPr id="12" name="Shape 9"/>
          <p:cNvSpPr/>
          <p:nvPr/>
        </p:nvSpPr>
        <p:spPr>
          <a:xfrm>
            <a:off x="4643438" y="1991655"/>
            <a:ext cx="3929063" cy="742950"/>
          </a:xfrm>
          <a:prstGeom prst="rect">
            <a:avLst/>
          </a:prstGeom>
          <a:solidFill>
            <a:srgbClr val="FFFFFF">
              <a:alpha val="15000"/>
            </a:srgbClr>
          </a:solidFill>
          <a:ln w="198">
            <a:solidFill>
              <a:srgbClr val="FFFFFF">
                <a:alpha val="30000"/>
              </a:srgbClr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13" name="Shape 10"/>
          <p:cNvSpPr/>
          <p:nvPr/>
        </p:nvSpPr>
        <p:spPr>
          <a:xfrm>
            <a:off x="4857750" y="2170249"/>
            <a:ext cx="357188" cy="357188"/>
          </a:xfrm>
          <a:prstGeom prst="ellipse">
            <a:avLst/>
          </a:prstGeom>
          <a:solidFill>
            <a:srgbClr val="EF4444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4" name="Text 11"/>
          <p:cNvSpPr/>
          <p:nvPr/>
        </p:nvSpPr>
        <p:spPr>
          <a:xfrm>
            <a:off x="4857750" y="2170249"/>
            <a:ext cx="357188" cy="35718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350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2</a:t>
            </a:r>
            <a:endParaRPr lang="en-US" sz="1350" dirty="0"/>
          </a:p>
        </p:txBody>
      </p:sp>
      <p:sp>
        <p:nvSpPr>
          <p:cNvPr id="15" name="Text 12"/>
          <p:cNvSpPr/>
          <p:nvPr/>
        </p:nvSpPr>
        <p:spPr>
          <a:xfrm>
            <a:off x="5357813" y="2178844"/>
            <a:ext cx="3000375" cy="33999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89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Implement AI-powered defense systems and threat detection</a:t>
            </a:r>
            <a:endParaRPr lang="en-US" sz="889" dirty="0"/>
          </a:p>
        </p:txBody>
      </p:sp>
      <p:sp>
        <p:nvSpPr>
          <p:cNvPr id="16" name="Shape 13"/>
          <p:cNvSpPr/>
          <p:nvPr/>
        </p:nvSpPr>
        <p:spPr>
          <a:xfrm>
            <a:off x="571500" y="2848905"/>
            <a:ext cx="3929063" cy="742950"/>
          </a:xfrm>
          <a:prstGeom prst="rect">
            <a:avLst/>
          </a:prstGeom>
          <a:solidFill>
            <a:srgbClr val="FFFFFF">
              <a:alpha val="15000"/>
            </a:srgbClr>
          </a:solidFill>
          <a:ln w="198">
            <a:solidFill>
              <a:srgbClr val="FFFFFF">
                <a:alpha val="30000"/>
              </a:srgbClr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17" name="Shape 14"/>
          <p:cNvSpPr/>
          <p:nvPr/>
        </p:nvSpPr>
        <p:spPr>
          <a:xfrm>
            <a:off x="785813" y="3041786"/>
            <a:ext cx="357188" cy="357188"/>
          </a:xfrm>
          <a:prstGeom prst="ellipse">
            <a:avLst/>
          </a:prstGeom>
          <a:solidFill>
            <a:srgbClr val="EF4444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8" name="Text 15"/>
          <p:cNvSpPr/>
          <p:nvPr/>
        </p:nvSpPr>
        <p:spPr>
          <a:xfrm>
            <a:off x="785813" y="3041786"/>
            <a:ext cx="357188" cy="35718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350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3</a:t>
            </a:r>
            <a:endParaRPr lang="en-US" sz="1350" dirty="0"/>
          </a:p>
        </p:txBody>
      </p:sp>
      <p:sp>
        <p:nvSpPr>
          <p:cNvPr id="19" name="Text 16"/>
          <p:cNvSpPr/>
          <p:nvPr/>
        </p:nvSpPr>
        <p:spPr>
          <a:xfrm>
            <a:off x="1285875" y="3050381"/>
            <a:ext cx="3000375" cy="33999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89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Establish AI governance frameworks and risk management policies</a:t>
            </a:r>
            <a:endParaRPr lang="en-US" sz="889" dirty="0"/>
          </a:p>
        </p:txBody>
      </p:sp>
      <p:sp>
        <p:nvSpPr>
          <p:cNvPr id="20" name="Shape 17"/>
          <p:cNvSpPr/>
          <p:nvPr/>
        </p:nvSpPr>
        <p:spPr>
          <a:xfrm>
            <a:off x="4643438" y="2848905"/>
            <a:ext cx="3929063" cy="742950"/>
          </a:xfrm>
          <a:prstGeom prst="rect">
            <a:avLst/>
          </a:prstGeom>
          <a:solidFill>
            <a:srgbClr val="FFFFFF">
              <a:alpha val="15000"/>
            </a:srgbClr>
          </a:solidFill>
          <a:ln w="198">
            <a:solidFill>
              <a:srgbClr val="FFFFFF">
                <a:alpha val="30000"/>
              </a:srgbClr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21" name="Shape 18"/>
          <p:cNvSpPr/>
          <p:nvPr/>
        </p:nvSpPr>
        <p:spPr>
          <a:xfrm>
            <a:off x="4857750" y="3027499"/>
            <a:ext cx="357188" cy="357188"/>
          </a:xfrm>
          <a:prstGeom prst="ellipse">
            <a:avLst/>
          </a:prstGeom>
          <a:solidFill>
            <a:srgbClr val="EF4444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22" name="Text 19"/>
          <p:cNvSpPr/>
          <p:nvPr/>
        </p:nvSpPr>
        <p:spPr>
          <a:xfrm>
            <a:off x="4857750" y="3027499"/>
            <a:ext cx="357188" cy="35718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350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4</a:t>
            </a:r>
            <a:endParaRPr lang="en-US" sz="1350" dirty="0"/>
          </a:p>
        </p:txBody>
      </p:sp>
      <p:sp>
        <p:nvSpPr>
          <p:cNvPr id="23" name="Text 20"/>
          <p:cNvSpPr/>
          <p:nvPr/>
        </p:nvSpPr>
        <p:spPr>
          <a:xfrm>
            <a:off x="5357813" y="3121093"/>
            <a:ext cx="2999789" cy="16999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89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Invest in AI security capabilities and infrastructure</a:t>
            </a:r>
            <a:endParaRPr lang="en-US" sz="889" dirty="0"/>
          </a:p>
        </p:txBody>
      </p:sp>
      <p:sp>
        <p:nvSpPr>
          <p:cNvPr id="24" name="Shape 21"/>
          <p:cNvSpPr/>
          <p:nvPr/>
        </p:nvSpPr>
        <p:spPr>
          <a:xfrm>
            <a:off x="571500" y="3706155"/>
            <a:ext cx="3929063" cy="742950"/>
          </a:xfrm>
          <a:prstGeom prst="rect">
            <a:avLst/>
          </a:prstGeom>
          <a:solidFill>
            <a:srgbClr val="FFFFFF">
              <a:alpha val="15000"/>
            </a:srgbClr>
          </a:solidFill>
          <a:ln w="198">
            <a:solidFill>
              <a:srgbClr val="FFFFFF">
                <a:alpha val="30000"/>
              </a:srgbClr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25" name="Shape 22"/>
          <p:cNvSpPr/>
          <p:nvPr/>
        </p:nvSpPr>
        <p:spPr>
          <a:xfrm>
            <a:off x="785813" y="3899036"/>
            <a:ext cx="357188" cy="357188"/>
          </a:xfrm>
          <a:prstGeom prst="ellipse">
            <a:avLst/>
          </a:prstGeom>
          <a:solidFill>
            <a:srgbClr val="EF4444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26" name="Text 23"/>
          <p:cNvSpPr/>
          <p:nvPr/>
        </p:nvSpPr>
        <p:spPr>
          <a:xfrm>
            <a:off x="785813" y="3899036"/>
            <a:ext cx="357188" cy="35718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350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5</a:t>
            </a:r>
            <a:endParaRPr lang="en-US" sz="1350" dirty="0"/>
          </a:p>
        </p:txBody>
      </p:sp>
      <p:sp>
        <p:nvSpPr>
          <p:cNvPr id="27" name="Text 24"/>
          <p:cNvSpPr/>
          <p:nvPr/>
        </p:nvSpPr>
        <p:spPr>
          <a:xfrm>
            <a:off x="1285875" y="3907631"/>
            <a:ext cx="3000375" cy="33999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89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Develop AI security expertise and upskill security teams</a:t>
            </a:r>
            <a:endParaRPr lang="en-US" sz="889" dirty="0"/>
          </a:p>
        </p:txBody>
      </p:sp>
      <p:sp>
        <p:nvSpPr>
          <p:cNvPr id="28" name="Shape 25"/>
          <p:cNvSpPr/>
          <p:nvPr/>
        </p:nvSpPr>
        <p:spPr>
          <a:xfrm>
            <a:off x="4643438" y="3706155"/>
            <a:ext cx="3929063" cy="742950"/>
          </a:xfrm>
          <a:prstGeom prst="rect">
            <a:avLst/>
          </a:prstGeom>
          <a:solidFill>
            <a:srgbClr val="FFFFFF">
              <a:alpha val="15000"/>
            </a:srgbClr>
          </a:solidFill>
          <a:ln w="198">
            <a:solidFill>
              <a:srgbClr val="FFFFFF">
                <a:alpha val="30000"/>
              </a:srgbClr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29" name="Shape 26"/>
          <p:cNvSpPr/>
          <p:nvPr/>
        </p:nvSpPr>
        <p:spPr>
          <a:xfrm>
            <a:off x="4857750" y="3884749"/>
            <a:ext cx="357188" cy="357188"/>
          </a:xfrm>
          <a:prstGeom prst="ellipse">
            <a:avLst/>
          </a:prstGeom>
          <a:solidFill>
            <a:srgbClr val="EF4444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30" name="Text 27"/>
          <p:cNvSpPr/>
          <p:nvPr/>
        </p:nvSpPr>
        <p:spPr>
          <a:xfrm>
            <a:off x="4857750" y="3884749"/>
            <a:ext cx="357188" cy="35718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350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6</a:t>
            </a:r>
            <a:endParaRPr lang="en-US" sz="1350" dirty="0"/>
          </a:p>
        </p:txBody>
      </p:sp>
      <p:sp>
        <p:nvSpPr>
          <p:cNvPr id="31" name="Text 28"/>
          <p:cNvSpPr/>
          <p:nvPr/>
        </p:nvSpPr>
        <p:spPr>
          <a:xfrm>
            <a:off x="5357813" y="3978343"/>
            <a:ext cx="2968954" cy="16999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89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Elevate AI security to board-level strategic priority</a:t>
            </a:r>
            <a:endParaRPr lang="en-US" sz="889" dirty="0"/>
          </a:p>
        </p:txBody>
      </p:sp>
      <p:sp>
        <p:nvSpPr>
          <p:cNvPr id="32" name="Shape 29"/>
          <p:cNvSpPr/>
          <p:nvPr/>
        </p:nvSpPr>
        <p:spPr>
          <a:xfrm>
            <a:off x="571500" y="4706280"/>
            <a:ext cx="8001000" cy="828675"/>
          </a:xfrm>
          <a:prstGeom prst="rect">
            <a:avLst/>
          </a:prstGeom>
          <a:solidFill>
            <a:srgbClr val="EF4444">
              <a:alpha val="20000"/>
            </a:srgbClr>
          </a:solidFill>
          <a:ln w="298">
            <a:solidFill>
              <a:srgbClr val="EF4444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33" name="Text 30"/>
          <p:cNvSpPr/>
          <p:nvPr/>
        </p:nvSpPr>
        <p:spPr>
          <a:xfrm>
            <a:off x="571500" y="4706280"/>
            <a:ext cx="8001000" cy="828675"/>
          </a:xfrm>
          <a:prstGeom prst="rect">
            <a:avLst/>
          </a:prstGeom>
          <a:noFill/>
          <a:ln/>
        </p:spPr>
        <p:txBody>
          <a:bodyPr wrap="square" lIns="212598" tIns="212598" rIns="212598" bIns="212598" rtlCol="0" anchor="ctr">
            <a:spAutoFit/>
          </a:bodyPr>
          <a:lstStyle/>
          <a:p>
            <a:pPr marL="0" indent="0" algn="ctr">
              <a:buNone/>
            </a:pPr>
            <a:r>
              <a:rPr lang="en-US" sz="1046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Organizations that fail to embrace AI as both adversary and ally will face existential risks in the 2025-2030 landscape </a:t>
            </a:r>
            <a:endParaRPr lang="en-US" sz="1046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51C3EF8-1A24-4DF5-C767-A84EB1BB2626}"/>
              </a:ext>
            </a:extLst>
          </p:cNvPr>
          <p:cNvSpPr/>
          <p:nvPr/>
        </p:nvSpPr>
        <p:spPr>
          <a:xfrm>
            <a:off x="284479" y="212514"/>
            <a:ext cx="8622453" cy="471847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just">
              <a:lnSpc>
                <a:spcPct val="115000"/>
              </a:lnSpc>
              <a:spcAft>
                <a:spcPts val="600"/>
              </a:spcAft>
              <a:buNone/>
            </a:pPr>
            <a:r>
              <a:rPr lang="en-US" sz="1000" b="1" dirty="0">
                <a:effectLst/>
                <a:latin typeface="Lathic" panose="02000000000000000000" pitchFamily="2" charset="0"/>
                <a:ea typeface="MS Mincho" panose="02020609040205080304" pitchFamily="49" charset="-128"/>
                <a:cs typeface="Times New Roman" panose="02020603050405020304" pitchFamily="18" charset="0"/>
              </a:rPr>
              <a:t>List of References:</a:t>
            </a:r>
          </a:p>
          <a:p>
            <a:pPr algn="just">
              <a:lnSpc>
                <a:spcPct val="115000"/>
              </a:lnSpc>
              <a:spcAft>
                <a:spcPts val="600"/>
              </a:spcAft>
              <a:buNone/>
            </a:pPr>
            <a:r>
              <a:rPr lang="en-US" sz="1000" dirty="0">
                <a:effectLst/>
                <a:latin typeface="Lathic" panose="02000000000000000000" pitchFamily="2" charset="0"/>
                <a:ea typeface="MS Mincho" panose="02020609040205080304" pitchFamily="49" charset="-128"/>
                <a:cs typeface="Times New Roman" panose="02020603050405020304" pitchFamily="18" charset="0"/>
              </a:rPr>
              <a:t>Abbas, N.N., Ahmad, R., Qazi, S. and Ahmed, W. (2025) 'Managing deepfakes with artificial intelligence: Introducing a business privacy calculus model', </a:t>
            </a:r>
            <a:r>
              <a:rPr lang="en-US" sz="1000" i="1" dirty="0">
                <a:effectLst/>
                <a:latin typeface="Lathic" panose="02000000000000000000" pitchFamily="2" charset="0"/>
                <a:ea typeface="MS Mincho" panose="02020609040205080304" pitchFamily="49" charset="-128"/>
                <a:cs typeface="Times New Roman" panose="02020603050405020304" pitchFamily="18" charset="0"/>
              </a:rPr>
              <a:t>Journal of Business Research</a:t>
            </a:r>
            <a:r>
              <a:rPr lang="en-US" sz="1000" dirty="0">
                <a:effectLst/>
                <a:latin typeface="Lathic" panose="02000000000000000000" pitchFamily="2" charset="0"/>
                <a:ea typeface="MS Mincho" panose="02020609040205080304" pitchFamily="49" charset="-128"/>
                <a:cs typeface="Times New Roman" panose="02020603050405020304" pitchFamily="18" charset="0"/>
              </a:rPr>
              <a:t>, 171, Article 105149. </a:t>
            </a:r>
            <a:r>
              <a:rPr lang="en-US" sz="1000" dirty="0" err="1">
                <a:effectLst/>
                <a:latin typeface="Lathic" panose="02000000000000000000" pitchFamily="2" charset="0"/>
                <a:ea typeface="MS Mincho" panose="02020609040205080304" pitchFamily="49" charset="-128"/>
                <a:cs typeface="Times New Roman" panose="02020603050405020304" pitchFamily="18" charset="0"/>
              </a:rPr>
              <a:t>doi</a:t>
            </a:r>
            <a:r>
              <a:rPr lang="en-US" sz="1000" dirty="0">
                <a:effectLst/>
                <a:latin typeface="Lathic" panose="02000000000000000000" pitchFamily="2" charset="0"/>
                <a:ea typeface="MS Mincho" panose="02020609040205080304" pitchFamily="49" charset="-128"/>
                <a:cs typeface="Times New Roman" panose="02020603050405020304" pitchFamily="18" charset="0"/>
              </a:rPr>
              <a:t>: 10.1016/j.jbusres.2024.105149</a:t>
            </a:r>
            <a:endParaRPr lang="en-GB" sz="1000" dirty="0">
              <a:effectLst/>
              <a:latin typeface="Times New Roman" panose="020206030504050203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spcAft>
                <a:spcPts val="600"/>
              </a:spcAft>
              <a:buNone/>
            </a:pPr>
            <a:r>
              <a:rPr lang="en-US" sz="1000" dirty="0">
                <a:effectLst/>
                <a:latin typeface="Lathic" panose="02000000000000000000" pitchFamily="2" charset="0"/>
                <a:ea typeface="MS Mincho" panose="02020609040205080304" pitchFamily="49" charset="-128"/>
                <a:cs typeface="Times New Roman" panose="02020603050405020304" pitchFamily="18" charset="0"/>
              </a:rPr>
              <a:t>Abdullahi, M., </a:t>
            </a:r>
            <a:r>
              <a:rPr lang="en-US" sz="1000" dirty="0" err="1">
                <a:effectLst/>
                <a:latin typeface="Lathic" panose="02000000000000000000" pitchFamily="2" charset="0"/>
                <a:ea typeface="MS Mincho" panose="02020609040205080304" pitchFamily="49" charset="-128"/>
                <a:cs typeface="Times New Roman" panose="02020603050405020304" pitchFamily="18" charset="0"/>
              </a:rPr>
              <a:t>Baashar</a:t>
            </a:r>
            <a:r>
              <a:rPr lang="en-US" sz="1000" dirty="0">
                <a:effectLst/>
                <a:latin typeface="Lathic" panose="02000000000000000000" pitchFamily="2" charset="0"/>
                <a:ea typeface="MS Mincho" panose="02020609040205080304" pitchFamily="49" charset="-128"/>
                <a:cs typeface="Times New Roman" panose="02020603050405020304" pitchFamily="18" charset="0"/>
              </a:rPr>
              <a:t>, Y., </a:t>
            </a:r>
            <a:r>
              <a:rPr lang="en-US" sz="1000" dirty="0" err="1">
                <a:effectLst/>
                <a:latin typeface="Lathic" panose="02000000000000000000" pitchFamily="2" charset="0"/>
                <a:ea typeface="MS Mincho" panose="02020609040205080304" pitchFamily="49" charset="-128"/>
                <a:cs typeface="Times New Roman" panose="02020603050405020304" pitchFamily="18" charset="0"/>
              </a:rPr>
              <a:t>Alhussian</a:t>
            </a:r>
            <a:r>
              <a:rPr lang="en-US" sz="1000" dirty="0">
                <a:effectLst/>
                <a:latin typeface="Lathic" panose="02000000000000000000" pitchFamily="2" charset="0"/>
                <a:ea typeface="MS Mincho" panose="02020609040205080304" pitchFamily="49" charset="-128"/>
                <a:cs typeface="Times New Roman" panose="02020603050405020304" pitchFamily="18" charset="0"/>
              </a:rPr>
              <a:t>, H., </a:t>
            </a:r>
            <a:r>
              <a:rPr lang="en-US" sz="1000" dirty="0" err="1">
                <a:effectLst/>
                <a:latin typeface="Lathic" panose="02000000000000000000" pitchFamily="2" charset="0"/>
                <a:ea typeface="MS Mincho" panose="02020609040205080304" pitchFamily="49" charset="-128"/>
                <a:cs typeface="Times New Roman" panose="02020603050405020304" pitchFamily="18" charset="0"/>
              </a:rPr>
              <a:t>Alwadain</a:t>
            </a:r>
            <a:r>
              <a:rPr lang="en-US" sz="1000" dirty="0">
                <a:effectLst/>
                <a:latin typeface="Lathic" panose="02000000000000000000" pitchFamily="2" charset="0"/>
                <a:ea typeface="MS Mincho" panose="02020609040205080304" pitchFamily="49" charset="-128"/>
                <a:cs typeface="Times New Roman" panose="02020603050405020304" pitchFamily="18" charset="0"/>
              </a:rPr>
              <a:t>, A., Aziz, N., </a:t>
            </a:r>
            <a:r>
              <a:rPr lang="en-US" sz="1000" dirty="0" err="1">
                <a:effectLst/>
                <a:latin typeface="Lathic" panose="02000000000000000000" pitchFamily="2" charset="0"/>
                <a:ea typeface="MS Mincho" panose="02020609040205080304" pitchFamily="49" charset="-128"/>
                <a:cs typeface="Times New Roman" panose="02020603050405020304" pitchFamily="18" charset="0"/>
              </a:rPr>
              <a:t>Capretz</a:t>
            </a:r>
            <a:r>
              <a:rPr lang="en-US" sz="1000" dirty="0">
                <a:effectLst/>
                <a:latin typeface="Lathic" panose="02000000000000000000" pitchFamily="2" charset="0"/>
                <a:ea typeface="MS Mincho" panose="02020609040205080304" pitchFamily="49" charset="-128"/>
                <a:cs typeface="Times New Roman" panose="02020603050405020304" pitchFamily="18" charset="0"/>
              </a:rPr>
              <a:t>, L.F. and Abdulkadir, S.J. (2024) 'Towards a conceptual framework for AI-driven anomaly detection in smart city IoT networks', </a:t>
            </a:r>
            <a:r>
              <a:rPr lang="en-US" sz="1000" i="1" dirty="0">
                <a:effectLst/>
                <a:latin typeface="Lathic" panose="02000000000000000000" pitchFamily="2" charset="0"/>
                <a:ea typeface="MS Mincho" panose="02020609040205080304" pitchFamily="49" charset="-128"/>
                <a:cs typeface="Times New Roman" panose="02020603050405020304" pitchFamily="18" charset="0"/>
              </a:rPr>
              <a:t>Journal of Innovation and Entrepreneurship</a:t>
            </a:r>
            <a:r>
              <a:rPr lang="en-US" sz="1000" dirty="0">
                <a:effectLst/>
                <a:latin typeface="Lathic" panose="02000000000000000000" pitchFamily="2" charset="0"/>
                <a:ea typeface="MS Mincho" panose="02020609040205080304" pitchFamily="49" charset="-128"/>
                <a:cs typeface="Times New Roman" panose="02020603050405020304" pitchFamily="18" charset="0"/>
              </a:rPr>
              <a:t>, 13(1), Article 65. </a:t>
            </a:r>
            <a:r>
              <a:rPr lang="en-US" sz="1000" dirty="0" err="1">
                <a:effectLst/>
                <a:latin typeface="Lathic" panose="02000000000000000000" pitchFamily="2" charset="0"/>
                <a:ea typeface="MS Mincho" panose="02020609040205080304" pitchFamily="49" charset="-128"/>
                <a:cs typeface="Times New Roman" panose="02020603050405020304" pitchFamily="18" charset="0"/>
              </a:rPr>
              <a:t>doi</a:t>
            </a:r>
            <a:r>
              <a:rPr lang="en-US" sz="1000" dirty="0">
                <a:effectLst/>
                <a:latin typeface="Lathic" panose="02000000000000000000" pitchFamily="2" charset="0"/>
                <a:ea typeface="MS Mincho" panose="02020609040205080304" pitchFamily="49" charset="-128"/>
                <a:cs typeface="Times New Roman" panose="02020603050405020304" pitchFamily="18" charset="0"/>
              </a:rPr>
              <a:t>: 10.1186/s13731-024-00409-3</a:t>
            </a:r>
            <a:endParaRPr lang="en-GB" sz="1000" dirty="0">
              <a:effectLst/>
              <a:latin typeface="Times New Roman" panose="020206030504050203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spcAft>
                <a:spcPts val="600"/>
              </a:spcAft>
              <a:buNone/>
            </a:pPr>
            <a:r>
              <a:rPr lang="en-US" sz="1000" dirty="0" err="1">
                <a:effectLst/>
                <a:latin typeface="Lathic" panose="02000000000000000000" pitchFamily="2" charset="0"/>
                <a:ea typeface="MS Mincho" panose="02020609040205080304" pitchFamily="49" charset="-128"/>
                <a:cs typeface="Times New Roman" panose="02020603050405020304" pitchFamily="18" charset="0"/>
              </a:rPr>
              <a:t>Abohany</a:t>
            </a:r>
            <a:r>
              <a:rPr lang="en-US" sz="1000" dirty="0">
                <a:effectLst/>
                <a:latin typeface="Lathic" panose="02000000000000000000" pitchFamily="2" charset="0"/>
                <a:ea typeface="MS Mincho" panose="02020609040205080304" pitchFamily="49" charset="-128"/>
                <a:cs typeface="Times New Roman" panose="02020603050405020304" pitchFamily="18" charset="0"/>
              </a:rPr>
              <a:t>, A.A. (2024) 'Advancing cybersecurity: a comprehensive review of AI-driven detection techniques', </a:t>
            </a:r>
            <a:r>
              <a:rPr lang="en-US" sz="1000" i="1" dirty="0">
                <a:effectLst/>
                <a:latin typeface="Lathic" panose="02000000000000000000" pitchFamily="2" charset="0"/>
                <a:ea typeface="MS Mincho" panose="02020609040205080304" pitchFamily="49" charset="-128"/>
                <a:cs typeface="Times New Roman" panose="02020603050405020304" pitchFamily="18" charset="0"/>
              </a:rPr>
              <a:t>Journal of Big Data</a:t>
            </a:r>
            <a:r>
              <a:rPr lang="en-US" sz="1000" dirty="0">
                <a:effectLst/>
                <a:latin typeface="Lathic" panose="02000000000000000000" pitchFamily="2" charset="0"/>
                <a:ea typeface="MS Mincho" panose="02020609040205080304" pitchFamily="49" charset="-128"/>
                <a:cs typeface="Times New Roman" panose="02020603050405020304" pitchFamily="18" charset="0"/>
              </a:rPr>
              <a:t>, 11, Article 94. </a:t>
            </a:r>
            <a:r>
              <a:rPr lang="en-US" sz="1000" dirty="0" err="1">
                <a:effectLst/>
                <a:latin typeface="Lathic" panose="02000000000000000000" pitchFamily="2" charset="0"/>
                <a:ea typeface="MS Mincho" panose="02020609040205080304" pitchFamily="49" charset="-128"/>
                <a:cs typeface="Times New Roman" panose="02020603050405020304" pitchFamily="18" charset="0"/>
              </a:rPr>
              <a:t>doi</a:t>
            </a:r>
            <a:r>
              <a:rPr lang="en-US" sz="1000" dirty="0">
                <a:effectLst/>
                <a:latin typeface="Lathic" panose="02000000000000000000" pitchFamily="2" charset="0"/>
                <a:ea typeface="MS Mincho" panose="02020609040205080304" pitchFamily="49" charset="-128"/>
                <a:cs typeface="Times New Roman" panose="02020603050405020304" pitchFamily="18" charset="0"/>
              </a:rPr>
              <a:t>: 10.1186/s40537-024-00957-y</a:t>
            </a:r>
            <a:endParaRPr lang="en-GB" sz="1000" dirty="0">
              <a:effectLst/>
              <a:latin typeface="Times New Roman" panose="020206030504050203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spcAft>
                <a:spcPts val="600"/>
              </a:spcAft>
              <a:buNone/>
            </a:pPr>
            <a:r>
              <a:rPr lang="en-US" sz="1000" dirty="0">
                <a:effectLst/>
                <a:latin typeface="Lathic" panose="02000000000000000000" pitchFamily="2" charset="0"/>
                <a:ea typeface="MS Mincho" panose="02020609040205080304" pitchFamily="49" charset="-128"/>
                <a:cs typeface="Times New Roman" panose="02020603050405020304" pitchFamily="18" charset="0"/>
              </a:rPr>
              <a:t>Ajayi, A.M., </a:t>
            </a:r>
            <a:r>
              <a:rPr lang="en-US" sz="1000" dirty="0" err="1">
                <a:effectLst/>
                <a:latin typeface="Lathic" panose="02000000000000000000" pitchFamily="2" charset="0"/>
                <a:ea typeface="MS Mincho" panose="02020609040205080304" pitchFamily="49" charset="-128"/>
                <a:cs typeface="Times New Roman" panose="02020603050405020304" pitchFamily="18" charset="0"/>
              </a:rPr>
              <a:t>Omokanye</a:t>
            </a:r>
            <a:r>
              <a:rPr lang="en-US" sz="1000" dirty="0">
                <a:effectLst/>
                <a:latin typeface="Lathic" panose="02000000000000000000" pitchFamily="2" charset="0"/>
                <a:ea typeface="MS Mincho" panose="02020609040205080304" pitchFamily="49" charset="-128"/>
                <a:cs typeface="Times New Roman" panose="02020603050405020304" pitchFamily="18" charset="0"/>
              </a:rPr>
              <a:t>, A.O., Olowu, O., Adeleye, A.O., Omole, O.M. and Wada, I.U. (2024) 'Detecting insider threats in banking using AI-driven anomaly detection: A data science approach', </a:t>
            </a:r>
            <a:r>
              <a:rPr lang="en-US" sz="1000" i="1" dirty="0">
                <a:effectLst/>
                <a:latin typeface="Lathic" panose="02000000000000000000" pitchFamily="2" charset="0"/>
                <a:ea typeface="MS Mincho" panose="02020609040205080304" pitchFamily="49" charset="-128"/>
                <a:cs typeface="Times New Roman" panose="02020603050405020304" pitchFamily="18" charset="0"/>
              </a:rPr>
              <a:t>World Journal of Advanced Research and Reviews</a:t>
            </a:r>
            <a:r>
              <a:rPr lang="en-US" sz="1000" dirty="0">
                <a:effectLst/>
                <a:latin typeface="Lathic" panose="02000000000000000000" pitchFamily="2" charset="0"/>
                <a:ea typeface="MS Mincho" panose="02020609040205080304" pitchFamily="49" charset="-128"/>
                <a:cs typeface="Times New Roman" panose="02020603050405020304" pitchFamily="18" charset="0"/>
              </a:rPr>
              <a:t>, 24(3), pp. 891-904. </a:t>
            </a:r>
            <a:r>
              <a:rPr lang="en-US" sz="1000" dirty="0" err="1">
                <a:effectLst/>
                <a:latin typeface="Lathic" panose="02000000000000000000" pitchFamily="2" charset="0"/>
                <a:ea typeface="MS Mincho" panose="02020609040205080304" pitchFamily="49" charset="-128"/>
                <a:cs typeface="Times New Roman" panose="02020603050405020304" pitchFamily="18" charset="0"/>
              </a:rPr>
              <a:t>doi</a:t>
            </a:r>
            <a:r>
              <a:rPr lang="en-US" sz="1000" dirty="0">
                <a:effectLst/>
                <a:latin typeface="Lathic" panose="02000000000000000000" pitchFamily="2" charset="0"/>
                <a:ea typeface="MS Mincho" panose="02020609040205080304" pitchFamily="49" charset="-128"/>
                <a:cs typeface="Times New Roman" panose="02020603050405020304" pitchFamily="18" charset="0"/>
              </a:rPr>
              <a:t>: 10.30574/wjarr.2024.24.3.3847</a:t>
            </a:r>
            <a:endParaRPr lang="en-GB" sz="1000" dirty="0">
              <a:effectLst/>
              <a:latin typeface="Times New Roman" panose="020206030504050203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spcAft>
                <a:spcPts val="600"/>
              </a:spcAft>
              <a:buNone/>
            </a:pPr>
            <a:r>
              <a:rPr lang="en-US" sz="1000" dirty="0" err="1">
                <a:effectLst/>
                <a:latin typeface="Lathic" panose="02000000000000000000" pitchFamily="2" charset="0"/>
                <a:ea typeface="MS Mincho" panose="02020609040205080304" pitchFamily="49" charset="-128"/>
                <a:cs typeface="Times New Roman" panose="02020603050405020304" pitchFamily="18" charset="0"/>
              </a:rPr>
              <a:t>Akhunzada</a:t>
            </a:r>
            <a:r>
              <a:rPr lang="en-US" sz="1000" dirty="0">
                <a:effectLst/>
                <a:latin typeface="Lathic" panose="02000000000000000000" pitchFamily="2" charset="0"/>
                <a:ea typeface="MS Mincho" panose="02020609040205080304" pitchFamily="49" charset="-128"/>
                <a:cs typeface="Times New Roman" panose="02020603050405020304" pitchFamily="18" charset="0"/>
              </a:rPr>
              <a:t>, A., Gani, A., Anuar, N.B., Abdelaziz, A., Khan, M.K., Hayat, A. and Khan, S.U. (2025) 'Generative AI: a double-edged sword in the cyber threat landscape', </a:t>
            </a:r>
            <a:r>
              <a:rPr lang="en-US" sz="1000" i="1" dirty="0">
                <a:effectLst/>
                <a:latin typeface="Lathic" panose="02000000000000000000" pitchFamily="2" charset="0"/>
                <a:ea typeface="MS Mincho" panose="02020609040205080304" pitchFamily="49" charset="-128"/>
                <a:cs typeface="Times New Roman" panose="02020603050405020304" pitchFamily="18" charset="0"/>
              </a:rPr>
              <a:t>Artificial Intelligence Review</a:t>
            </a:r>
            <a:r>
              <a:rPr lang="en-US" sz="1000" dirty="0">
                <a:effectLst/>
                <a:latin typeface="Lathic" panose="02000000000000000000" pitchFamily="2" charset="0"/>
                <a:ea typeface="MS Mincho" panose="02020609040205080304" pitchFamily="49" charset="-128"/>
                <a:cs typeface="Times New Roman" panose="02020603050405020304" pitchFamily="18" charset="0"/>
              </a:rPr>
              <a:t>, 58, Article 133. </a:t>
            </a:r>
            <a:r>
              <a:rPr lang="en-US" sz="1000" dirty="0" err="1">
                <a:effectLst/>
                <a:latin typeface="Lathic" panose="02000000000000000000" pitchFamily="2" charset="0"/>
                <a:ea typeface="MS Mincho" panose="02020609040205080304" pitchFamily="49" charset="-128"/>
                <a:cs typeface="Times New Roman" panose="02020603050405020304" pitchFamily="18" charset="0"/>
              </a:rPr>
              <a:t>doi</a:t>
            </a:r>
            <a:r>
              <a:rPr lang="en-US" sz="1000" dirty="0">
                <a:effectLst/>
                <a:latin typeface="Lathic" panose="02000000000000000000" pitchFamily="2" charset="0"/>
                <a:ea typeface="MS Mincho" panose="02020609040205080304" pitchFamily="49" charset="-128"/>
                <a:cs typeface="Times New Roman" panose="02020603050405020304" pitchFamily="18" charset="0"/>
              </a:rPr>
              <a:t>: 10.1007/s10462-025-11285-9</a:t>
            </a:r>
            <a:endParaRPr lang="en-GB" sz="1000" dirty="0">
              <a:effectLst/>
              <a:latin typeface="Times New Roman" panose="020206030504050203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spcAft>
                <a:spcPts val="600"/>
              </a:spcAft>
              <a:buNone/>
            </a:pPr>
            <a:r>
              <a:rPr lang="en-US" sz="1000" dirty="0">
                <a:effectLst/>
                <a:latin typeface="Lathic" panose="02000000000000000000" pitchFamily="2" charset="0"/>
                <a:ea typeface="MS Mincho" panose="02020609040205080304" pitchFamily="49" charset="-128"/>
                <a:cs typeface="Times New Roman" panose="02020603050405020304" pitchFamily="18" charset="0"/>
              </a:rPr>
              <a:t>BCG (Boston Consulting Group) (2024) </a:t>
            </a:r>
            <a:r>
              <a:rPr lang="en-US" sz="1000" i="1" dirty="0">
                <a:effectLst/>
                <a:latin typeface="Lathic" panose="02000000000000000000" pitchFamily="2" charset="0"/>
                <a:ea typeface="MS Mincho" panose="02020609040205080304" pitchFamily="49" charset="-128"/>
                <a:cs typeface="Times New Roman" panose="02020603050405020304" pitchFamily="18" charset="0"/>
              </a:rPr>
              <a:t>AI Adoption in 2024: 74% of Companies Struggle to Achieve and Scale Value</a:t>
            </a:r>
            <a:r>
              <a:rPr lang="en-US" sz="1000" dirty="0">
                <a:effectLst/>
                <a:latin typeface="Lathic" panose="02000000000000000000" pitchFamily="2" charset="0"/>
                <a:ea typeface="MS Mincho" panose="02020609040205080304" pitchFamily="49" charset="-128"/>
                <a:cs typeface="Times New Roman" panose="02020603050405020304" pitchFamily="18" charset="0"/>
              </a:rPr>
              <a:t>. Press Release, 24 October. Available at: https://www.bcg.com/press/24october2024-ai-adoption-in-2024-74-of-companies-struggle-to-achieve-and-scale-value (Accessed: 10 October 2025).</a:t>
            </a:r>
            <a:endParaRPr lang="en-GB" sz="1000" dirty="0">
              <a:effectLst/>
              <a:latin typeface="Times New Roman" panose="020206030504050203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spcAft>
                <a:spcPts val="600"/>
              </a:spcAft>
              <a:buNone/>
            </a:pPr>
            <a:r>
              <a:rPr lang="en-US" sz="1000" dirty="0">
                <a:effectLst/>
                <a:latin typeface="Lathic" panose="02000000000000000000" pitchFamily="2" charset="0"/>
                <a:ea typeface="MS Mincho" panose="02020609040205080304" pitchFamily="49" charset="-128"/>
                <a:cs typeface="Times New Roman" panose="02020603050405020304" pitchFamily="18" charset="0"/>
              </a:rPr>
              <a:t>Cyber Defense Magazine (2025) 'The Growing Threat of AI-powered Cyberattacks in 2025', </a:t>
            </a:r>
            <a:r>
              <a:rPr lang="en-US" sz="1000" i="1" dirty="0">
                <a:effectLst/>
                <a:latin typeface="Lathic" panose="02000000000000000000" pitchFamily="2" charset="0"/>
                <a:ea typeface="MS Mincho" panose="02020609040205080304" pitchFamily="49" charset="-128"/>
                <a:cs typeface="Times New Roman" panose="02020603050405020304" pitchFamily="18" charset="0"/>
              </a:rPr>
              <a:t>Cyber Defense Magazine</a:t>
            </a:r>
            <a:r>
              <a:rPr lang="en-US" sz="1000" dirty="0">
                <a:effectLst/>
                <a:latin typeface="Lathic" panose="02000000000000000000" pitchFamily="2" charset="0"/>
                <a:ea typeface="MS Mincho" panose="02020609040205080304" pitchFamily="49" charset="-128"/>
                <a:cs typeface="Times New Roman" panose="02020603050405020304" pitchFamily="18" charset="0"/>
              </a:rPr>
              <a:t>, 14 June. Available at: https://cyberdefensemagazine.com/the-growing-threat-of-ai-powered-cyberattacks-in-2025 (Accessed: 10 October 2025).</a:t>
            </a:r>
            <a:endParaRPr lang="en-GB" sz="1000" dirty="0">
              <a:effectLst/>
              <a:latin typeface="Times New Roman" panose="020206030504050203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spcAft>
                <a:spcPts val="600"/>
              </a:spcAft>
              <a:buNone/>
            </a:pPr>
            <a:r>
              <a:rPr lang="en-US" sz="1000" dirty="0" err="1">
                <a:effectLst/>
                <a:latin typeface="Lathic" panose="02000000000000000000" pitchFamily="2" charset="0"/>
                <a:ea typeface="MS Mincho" panose="02020609040205080304" pitchFamily="49" charset="-128"/>
                <a:cs typeface="Times New Roman" panose="02020603050405020304" pitchFamily="18" charset="0"/>
              </a:rPr>
              <a:t>DelMorgan</a:t>
            </a:r>
            <a:r>
              <a:rPr lang="en-US" sz="1000" dirty="0">
                <a:effectLst/>
                <a:latin typeface="Lathic" panose="02000000000000000000" pitchFamily="2" charset="0"/>
                <a:ea typeface="MS Mincho" panose="02020609040205080304" pitchFamily="49" charset="-128"/>
                <a:cs typeface="Times New Roman" panose="02020603050405020304" pitchFamily="18" charset="0"/>
              </a:rPr>
              <a:t> &amp; Co. (2025) </a:t>
            </a:r>
            <a:r>
              <a:rPr lang="en-US" sz="1000" i="1" dirty="0">
                <a:effectLst/>
                <a:latin typeface="Lathic" panose="02000000000000000000" pitchFamily="2" charset="0"/>
                <a:ea typeface="MS Mincho" panose="02020609040205080304" pitchFamily="49" charset="-128"/>
                <a:cs typeface="Times New Roman" panose="02020603050405020304" pitchFamily="18" charset="0"/>
              </a:rPr>
              <a:t>Cybersecurity Sector: A Strategic Investment in an Uncertain World</a:t>
            </a:r>
            <a:r>
              <a:rPr lang="en-US" sz="1000" dirty="0">
                <a:effectLst/>
                <a:latin typeface="Lathic" panose="02000000000000000000" pitchFamily="2" charset="0"/>
                <a:ea typeface="MS Mincho" panose="02020609040205080304" pitchFamily="49" charset="-128"/>
                <a:cs typeface="Times New Roman" panose="02020603050405020304" pitchFamily="18" charset="0"/>
              </a:rPr>
              <a:t>. Investment Analysis Report, 29 July. Available at: https://delmorganco.com/cybersecurity-investment-trends-2025/ (Accessed: 10 October 2025).</a:t>
            </a:r>
            <a:endParaRPr lang="en-GB" sz="1000" dirty="0">
              <a:effectLst/>
              <a:latin typeface="Times New Roman" panose="020206030504050203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spcAft>
                <a:spcPts val="600"/>
              </a:spcAft>
              <a:buNone/>
            </a:pPr>
            <a:r>
              <a:rPr lang="en-US" sz="1000" dirty="0" err="1">
                <a:effectLst/>
                <a:latin typeface="Lathic" panose="02000000000000000000" pitchFamily="2" charset="0"/>
                <a:ea typeface="MS Mincho" panose="02020609040205080304" pitchFamily="49" charset="-128"/>
                <a:cs typeface="Times New Roman" panose="02020603050405020304" pitchFamily="18" charset="0"/>
              </a:rPr>
              <a:t>Edim</a:t>
            </a:r>
            <a:r>
              <a:rPr lang="en-US" sz="1000" dirty="0">
                <a:effectLst/>
                <a:latin typeface="Lathic" panose="02000000000000000000" pitchFamily="2" charset="0"/>
                <a:ea typeface="MS Mincho" panose="02020609040205080304" pitchFamily="49" charset="-128"/>
                <a:cs typeface="Times New Roman" panose="02020603050405020304" pitchFamily="18" charset="0"/>
              </a:rPr>
              <a:t>, E.B., </a:t>
            </a:r>
            <a:r>
              <a:rPr lang="en-US" sz="1000" dirty="0" err="1">
                <a:effectLst/>
                <a:latin typeface="Lathic" panose="02000000000000000000" pitchFamily="2" charset="0"/>
                <a:ea typeface="MS Mincho" panose="02020609040205080304" pitchFamily="49" charset="-128"/>
                <a:cs typeface="Times New Roman" panose="02020603050405020304" pitchFamily="18" charset="0"/>
              </a:rPr>
              <a:t>Udofot</a:t>
            </a:r>
            <a:r>
              <a:rPr lang="en-US" sz="1000" dirty="0">
                <a:effectLst/>
                <a:latin typeface="Lathic" panose="02000000000000000000" pitchFamily="2" charset="0"/>
                <a:ea typeface="MS Mincho" panose="02020609040205080304" pitchFamily="49" charset="-128"/>
                <a:cs typeface="Times New Roman" panose="02020603050405020304" pitchFamily="18" charset="0"/>
              </a:rPr>
              <a:t>, A.I. and Oluseyi, O.M. (2024) 'AI-augmented cyber security threat intelligence: Enhancing situational awareness', </a:t>
            </a:r>
            <a:r>
              <a:rPr lang="en-US" sz="1000" i="1" dirty="0">
                <a:effectLst/>
                <a:latin typeface="Lathic" panose="02000000000000000000" pitchFamily="2" charset="0"/>
                <a:ea typeface="MS Mincho" panose="02020609040205080304" pitchFamily="49" charset="-128"/>
                <a:cs typeface="Times New Roman" panose="02020603050405020304" pitchFamily="18" charset="0"/>
              </a:rPr>
              <a:t>International Journal of Scientific Research Archive</a:t>
            </a:r>
            <a:r>
              <a:rPr lang="en-US" sz="1000" dirty="0">
                <a:effectLst/>
                <a:latin typeface="Lathic" panose="02000000000000000000" pitchFamily="2" charset="0"/>
                <a:ea typeface="MS Mincho" panose="02020609040205080304" pitchFamily="49" charset="-128"/>
                <a:cs typeface="Times New Roman" panose="02020603050405020304" pitchFamily="18" charset="0"/>
              </a:rPr>
              <a:t>, 13(2), pp. 1842-1855. </a:t>
            </a:r>
            <a:r>
              <a:rPr lang="en-US" sz="1000" dirty="0" err="1">
                <a:effectLst/>
                <a:latin typeface="Lathic" panose="02000000000000000000" pitchFamily="2" charset="0"/>
                <a:ea typeface="MS Mincho" panose="02020609040205080304" pitchFamily="49" charset="-128"/>
                <a:cs typeface="Times New Roman" panose="02020603050405020304" pitchFamily="18" charset="0"/>
              </a:rPr>
              <a:t>doi</a:t>
            </a:r>
            <a:r>
              <a:rPr lang="en-US" sz="1000" dirty="0">
                <a:effectLst/>
                <a:latin typeface="Lathic" panose="02000000000000000000" pitchFamily="2" charset="0"/>
                <a:ea typeface="MS Mincho" panose="02020609040205080304" pitchFamily="49" charset="-128"/>
                <a:cs typeface="Times New Roman" panose="02020603050405020304" pitchFamily="18" charset="0"/>
              </a:rPr>
              <a:t>: 10.30574/ijsra.2024.13.2.2650</a:t>
            </a:r>
            <a:endParaRPr lang="en-GB" sz="1000" dirty="0">
              <a:effectLst/>
              <a:latin typeface="Times New Roman" panose="020206030504050203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spcAft>
                <a:spcPts val="600"/>
              </a:spcAft>
              <a:buNone/>
            </a:pPr>
            <a:r>
              <a:rPr lang="en-US" sz="1000" dirty="0">
                <a:effectLst/>
                <a:latin typeface="Lathic" panose="02000000000000000000" pitchFamily="2" charset="0"/>
                <a:ea typeface="MS Mincho" panose="02020609040205080304" pitchFamily="49" charset="-128"/>
                <a:cs typeface="Times New Roman" panose="02020603050405020304" pitchFamily="18" charset="0"/>
              </a:rPr>
              <a:t>European Union (2024) 'Regulation (EU) 2024/1689 of the European Parliament and of the Council of 13 June 2024 laying down </a:t>
            </a:r>
            <a:r>
              <a:rPr lang="en-US" sz="1000" dirty="0" err="1">
                <a:effectLst/>
                <a:latin typeface="Lathic" panose="02000000000000000000" pitchFamily="2" charset="0"/>
                <a:ea typeface="MS Mincho" panose="02020609040205080304" pitchFamily="49" charset="-128"/>
                <a:cs typeface="Times New Roman" panose="02020603050405020304" pitchFamily="18" charset="0"/>
              </a:rPr>
              <a:t>harmonised</a:t>
            </a:r>
            <a:r>
              <a:rPr lang="en-US" sz="1000" dirty="0">
                <a:effectLst/>
                <a:latin typeface="Lathic" panose="02000000000000000000" pitchFamily="2" charset="0"/>
                <a:ea typeface="MS Mincho" panose="02020609040205080304" pitchFamily="49" charset="-128"/>
                <a:cs typeface="Times New Roman" panose="02020603050405020304" pitchFamily="18" charset="0"/>
              </a:rPr>
              <a:t> rules on artificial intelligence (Artificial Intelligence Act)', </a:t>
            </a:r>
            <a:r>
              <a:rPr lang="en-US" sz="1000" i="1" dirty="0">
                <a:effectLst/>
                <a:latin typeface="Lathic" panose="02000000000000000000" pitchFamily="2" charset="0"/>
                <a:ea typeface="MS Mincho" panose="02020609040205080304" pitchFamily="49" charset="-128"/>
                <a:cs typeface="Times New Roman" panose="02020603050405020304" pitchFamily="18" charset="0"/>
              </a:rPr>
              <a:t>Official Journal of the European Union</a:t>
            </a:r>
            <a:r>
              <a:rPr lang="en-US" sz="1000" dirty="0">
                <a:effectLst/>
                <a:latin typeface="Lathic" panose="02000000000000000000" pitchFamily="2" charset="0"/>
                <a:ea typeface="MS Mincho" panose="02020609040205080304" pitchFamily="49" charset="-128"/>
                <a:cs typeface="Times New Roman" panose="02020603050405020304" pitchFamily="18" charset="0"/>
              </a:rPr>
              <a:t>, L 1689, 1 August. Available at: https://artificialintelligenceact.eu (Accessed: 10 October 2025).</a:t>
            </a:r>
            <a:endParaRPr lang="en-GB" sz="1000" dirty="0">
              <a:effectLst/>
              <a:latin typeface="Times New Roman" panose="020206030504050203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41760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5C2C5C-CB8C-8EB1-E120-39264D3019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8C0891A-5418-05F5-CE8A-3CDE821547B0}"/>
              </a:ext>
            </a:extLst>
          </p:cNvPr>
          <p:cNvSpPr/>
          <p:nvPr/>
        </p:nvSpPr>
        <p:spPr>
          <a:xfrm>
            <a:off x="284479" y="212514"/>
            <a:ext cx="8622453" cy="471847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just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hic" panose="02000000000000000000" pitchFamily="2" charset="0"/>
                <a:ea typeface="MS Mincho" panose="02020609040205080304" pitchFamily="49" charset="-128"/>
                <a:cs typeface="Times New Roman" panose="02020603050405020304" pitchFamily="18" charset="0"/>
              </a:rPr>
              <a:t>Fortune Business Insights (2025) </a:t>
            </a:r>
            <a:r>
              <a:rPr kumimoji="0" lang="en-US" sz="1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hic" panose="02000000000000000000" pitchFamily="2" charset="0"/>
                <a:ea typeface="MS Mincho" panose="02020609040205080304" pitchFamily="49" charset="-128"/>
                <a:cs typeface="Times New Roman" panose="02020603050405020304" pitchFamily="18" charset="0"/>
              </a:rPr>
              <a:t>Artificial Intelligence in Cybersecurity Market Size, Share &amp; Industry Analysis, By Component (Solution and Services), By Security Type (Network Security, Endpoint Security, Application Security, and Cloud Security), By Deployment (Cloud and On-premises), By Enterprise Size (Large Enterprises and SMEs), By End-user (BFSI, Government, Healthcare, Retail, IT &amp; Telecom, Manufacturing, and Others) and Regional Forecast, 2025-2032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hic" panose="02000000000000000000" pitchFamily="2" charset="0"/>
                <a:ea typeface="MS Mincho" panose="02020609040205080304" pitchFamily="49" charset="-128"/>
                <a:cs typeface="Times New Roman" panose="02020603050405020304" pitchFamily="18" charset="0"/>
              </a:rPr>
              <a:t>. Market Research Report FBI104348, August. Available at: https://www.fortunebusinessinsights.com/artificial-intelligence-in-cybersecurity-market-113125 (Accessed: 10 October 2025).</a:t>
            </a:r>
          </a:p>
          <a:p>
            <a:pPr algn="just">
              <a:lnSpc>
                <a:spcPct val="115000"/>
              </a:lnSpc>
              <a:spcAft>
                <a:spcPts val="600"/>
              </a:spcAft>
              <a:buNone/>
            </a:pPr>
            <a:r>
              <a:rPr lang="en-US" sz="1000" dirty="0">
                <a:effectLst/>
                <a:latin typeface="Lathic" panose="02000000000000000000" pitchFamily="2" charset="0"/>
                <a:ea typeface="MS Mincho" panose="02020609040205080304" pitchFamily="49" charset="-128"/>
                <a:cs typeface="Times New Roman" panose="02020603050405020304" pitchFamily="18" charset="0"/>
              </a:rPr>
              <a:t>G7 Cyber Expert Group (2025) </a:t>
            </a:r>
            <a:r>
              <a:rPr lang="en-US" sz="1000" i="1" dirty="0">
                <a:effectLst/>
                <a:latin typeface="Lathic" panose="02000000000000000000" pitchFamily="2" charset="0"/>
                <a:ea typeface="MS Mincho" panose="02020609040205080304" pitchFamily="49" charset="-128"/>
                <a:cs typeface="Times New Roman" panose="02020603050405020304" pitchFamily="18" charset="0"/>
              </a:rPr>
              <a:t>Statement on Artificial Intelligence and Cybersecurity</a:t>
            </a:r>
            <a:r>
              <a:rPr lang="en-US" sz="1000" dirty="0">
                <a:effectLst/>
                <a:latin typeface="Lathic" panose="02000000000000000000" pitchFamily="2" charset="0"/>
                <a:ea typeface="MS Mincho" panose="02020609040205080304" pitchFamily="49" charset="-128"/>
                <a:cs typeface="Times New Roman" panose="02020603050405020304" pitchFamily="18" charset="0"/>
              </a:rPr>
              <a:t>. 6 October. Available at: https://www.regulationtomorrow.com/eu/managing-ai-related-cyber-risks/ (Accessed: 10 October 2025).</a:t>
            </a:r>
            <a:endParaRPr lang="en-GB" sz="1000" dirty="0">
              <a:effectLst/>
              <a:latin typeface="Times New Roman" panose="020206030504050203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spcAft>
                <a:spcPts val="600"/>
              </a:spcAft>
              <a:buNone/>
            </a:pPr>
            <a:r>
              <a:rPr lang="en-US" sz="1000" dirty="0">
                <a:effectLst/>
                <a:latin typeface="Lathic" panose="02000000000000000000" pitchFamily="2" charset="0"/>
                <a:ea typeface="MS Mincho" panose="02020609040205080304" pitchFamily="49" charset="-128"/>
                <a:cs typeface="Times New Roman" panose="02020603050405020304" pitchFamily="18" charset="0"/>
              </a:rPr>
              <a:t>ISACA (2024) </a:t>
            </a:r>
            <a:r>
              <a:rPr lang="en-US" sz="1000" i="1" dirty="0">
                <a:effectLst/>
                <a:latin typeface="Lathic" panose="02000000000000000000" pitchFamily="2" charset="0"/>
                <a:ea typeface="MS Mincho" panose="02020609040205080304" pitchFamily="49" charset="-128"/>
                <a:cs typeface="Times New Roman" panose="02020603050405020304" pitchFamily="18" charset="0"/>
              </a:rPr>
              <a:t>Understanding the EU AI Act</a:t>
            </a:r>
            <a:r>
              <a:rPr lang="en-US" sz="1000" dirty="0">
                <a:effectLst/>
                <a:latin typeface="Lathic" panose="02000000000000000000" pitchFamily="2" charset="0"/>
                <a:ea typeface="MS Mincho" panose="02020609040205080304" pitchFamily="49" charset="-128"/>
                <a:cs typeface="Times New Roman" panose="02020603050405020304" pitchFamily="18" charset="0"/>
              </a:rPr>
              <a:t>. White Paper, July. Available at: https://www.isaca.org/resources/white-papers/2024/understanding-the-eu-ai-act (Accessed: 10 October 2025).</a:t>
            </a:r>
            <a:endParaRPr lang="en-GB" sz="1000" dirty="0">
              <a:effectLst/>
              <a:latin typeface="Times New Roman" panose="020206030504050203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spcAft>
                <a:spcPts val="600"/>
              </a:spcAft>
              <a:buNone/>
            </a:pPr>
            <a:r>
              <a:rPr lang="en-US" sz="1000" dirty="0">
                <a:effectLst/>
                <a:latin typeface="Lathic" panose="02000000000000000000" pitchFamily="2" charset="0"/>
                <a:ea typeface="MS Mincho" panose="02020609040205080304" pitchFamily="49" charset="-128"/>
                <a:cs typeface="Times New Roman" panose="02020603050405020304" pitchFamily="18" charset="0"/>
              </a:rPr>
              <a:t>KnowBe4 (2025) </a:t>
            </a:r>
            <a:r>
              <a:rPr lang="en-US" sz="1000" i="1" dirty="0">
                <a:effectLst/>
                <a:latin typeface="Lathic" panose="02000000000000000000" pitchFamily="2" charset="0"/>
                <a:ea typeface="MS Mincho" panose="02020609040205080304" pitchFamily="49" charset="-128"/>
                <a:cs typeface="Times New Roman" panose="02020603050405020304" pitchFamily="18" charset="0"/>
              </a:rPr>
              <a:t>Phishing Threat Trend Report: New KnowBe4 Report Reveals a Spike in Ransomware Payloads and AI-Powered Polymorphic Phishing Campaigns</a:t>
            </a:r>
            <a:r>
              <a:rPr lang="en-US" sz="1000" dirty="0">
                <a:effectLst/>
                <a:latin typeface="Lathic" panose="02000000000000000000" pitchFamily="2" charset="0"/>
                <a:ea typeface="MS Mincho" panose="02020609040205080304" pitchFamily="49" charset="-128"/>
                <a:cs typeface="Times New Roman" panose="02020603050405020304" pitchFamily="18" charset="0"/>
              </a:rPr>
              <a:t>. Annual Report. Available at: https://www.knowbe4.com/press/new-knowbe4-report-reveals-a-spike-in-ransomware-payloads-and-ai-powered-polymorphic-phishing-campaigns (Accessed: 10 October 2025).</a:t>
            </a:r>
            <a:endParaRPr lang="en-GB" sz="1000" dirty="0">
              <a:effectLst/>
              <a:latin typeface="Times New Roman" panose="020206030504050203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spcAft>
                <a:spcPts val="600"/>
              </a:spcAft>
              <a:buNone/>
            </a:pPr>
            <a:r>
              <a:rPr lang="en-US" sz="1000" dirty="0">
                <a:effectLst/>
                <a:latin typeface="Lathic" panose="02000000000000000000" pitchFamily="2" charset="0"/>
                <a:ea typeface="MS Mincho" panose="02020609040205080304" pitchFamily="49" charset="-128"/>
                <a:cs typeface="Times New Roman" panose="02020603050405020304" pitchFamily="18" charset="0"/>
              </a:rPr>
              <a:t>McKinsey &amp; Company (2025) 'The State of AI: Global survey', </a:t>
            </a:r>
            <a:r>
              <a:rPr lang="en-US" sz="1000" i="1" dirty="0" err="1">
                <a:effectLst/>
                <a:latin typeface="Lathic" panose="02000000000000000000" pitchFamily="2" charset="0"/>
                <a:ea typeface="MS Mincho" panose="02020609040205080304" pitchFamily="49" charset="-128"/>
                <a:cs typeface="Times New Roman" panose="02020603050405020304" pitchFamily="18" charset="0"/>
              </a:rPr>
              <a:t>QuantumBlack</a:t>
            </a:r>
            <a:r>
              <a:rPr lang="en-US" sz="1000" i="1" dirty="0">
                <a:effectLst/>
                <a:latin typeface="Lathic" panose="02000000000000000000" pitchFamily="2" charset="0"/>
                <a:ea typeface="MS Mincho" panose="02020609040205080304" pitchFamily="49" charset="-128"/>
                <a:cs typeface="Times New Roman" panose="02020603050405020304" pitchFamily="18" charset="0"/>
              </a:rPr>
              <a:t> AI by McKinsey</a:t>
            </a:r>
            <a:r>
              <a:rPr lang="en-US" sz="1000" dirty="0">
                <a:effectLst/>
                <a:latin typeface="Lathic" panose="02000000000000000000" pitchFamily="2" charset="0"/>
                <a:ea typeface="MS Mincho" panose="02020609040205080304" pitchFamily="49" charset="-128"/>
                <a:cs typeface="Times New Roman" panose="02020603050405020304" pitchFamily="18" charset="0"/>
              </a:rPr>
              <a:t>, 12 March. Singla, A., </a:t>
            </a:r>
            <a:r>
              <a:rPr lang="en-US" sz="1000" dirty="0" err="1">
                <a:effectLst/>
                <a:latin typeface="Lathic" panose="02000000000000000000" pitchFamily="2" charset="0"/>
                <a:ea typeface="MS Mincho" panose="02020609040205080304" pitchFamily="49" charset="-128"/>
                <a:cs typeface="Times New Roman" panose="02020603050405020304" pitchFamily="18" charset="0"/>
              </a:rPr>
              <a:t>Sukharevsky</a:t>
            </a:r>
            <a:r>
              <a:rPr lang="en-US" sz="1000" dirty="0">
                <a:effectLst/>
                <a:latin typeface="Lathic" panose="02000000000000000000" pitchFamily="2" charset="0"/>
                <a:ea typeface="MS Mincho" panose="02020609040205080304" pitchFamily="49" charset="-128"/>
                <a:cs typeface="Times New Roman" panose="02020603050405020304" pitchFamily="18" charset="0"/>
              </a:rPr>
              <a:t>, A., Yee, L., Chui, M. and Hall, B. Available at: https://www.mckinsey.com/capabilities/quantumblack/our-insights/the-state-of-ai (Accessed: 10 October 2025).</a:t>
            </a:r>
            <a:endParaRPr lang="en-GB" sz="1000" dirty="0">
              <a:effectLst/>
              <a:latin typeface="Times New Roman" panose="020206030504050203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spcAft>
                <a:spcPts val="600"/>
              </a:spcAft>
              <a:buNone/>
            </a:pPr>
            <a:r>
              <a:rPr lang="en-US" sz="1000" dirty="0">
                <a:effectLst/>
                <a:latin typeface="Lathic" panose="02000000000000000000" pitchFamily="2" charset="0"/>
                <a:ea typeface="MS Mincho" panose="02020609040205080304" pitchFamily="49" charset="-128"/>
                <a:cs typeface="Times New Roman" panose="02020603050405020304" pitchFamily="18" charset="0"/>
              </a:rPr>
              <a:t>Mohamed, N. (2025) 'Artificial intelligence and machine learning in cybersecurity: State-of-the-art, challenges, and future directions', </a:t>
            </a:r>
            <a:r>
              <a:rPr lang="en-US" sz="1000" i="1" dirty="0">
                <a:effectLst/>
                <a:latin typeface="Lathic" panose="02000000000000000000" pitchFamily="2" charset="0"/>
                <a:ea typeface="MS Mincho" panose="02020609040205080304" pitchFamily="49" charset="-128"/>
                <a:cs typeface="Times New Roman" panose="02020603050405020304" pitchFamily="18" charset="0"/>
              </a:rPr>
              <a:t>Knowledge and Information Systems</a:t>
            </a:r>
            <a:r>
              <a:rPr lang="en-US" sz="1000" dirty="0">
                <a:effectLst/>
                <a:latin typeface="Lathic" panose="02000000000000000000" pitchFamily="2" charset="0"/>
                <a:ea typeface="MS Mincho" panose="02020609040205080304" pitchFamily="49" charset="-128"/>
                <a:cs typeface="Times New Roman" panose="02020603050405020304" pitchFamily="18" charset="0"/>
              </a:rPr>
              <a:t>, 67, pp. 3201-3251. </a:t>
            </a:r>
            <a:r>
              <a:rPr lang="en-US" sz="1000" dirty="0" err="1">
                <a:effectLst/>
                <a:latin typeface="Lathic" panose="02000000000000000000" pitchFamily="2" charset="0"/>
                <a:ea typeface="MS Mincho" panose="02020609040205080304" pitchFamily="49" charset="-128"/>
                <a:cs typeface="Times New Roman" panose="02020603050405020304" pitchFamily="18" charset="0"/>
              </a:rPr>
              <a:t>doi</a:t>
            </a:r>
            <a:r>
              <a:rPr lang="en-US" sz="1000" dirty="0">
                <a:effectLst/>
                <a:latin typeface="Lathic" panose="02000000000000000000" pitchFamily="2" charset="0"/>
                <a:ea typeface="MS Mincho" panose="02020609040205080304" pitchFamily="49" charset="-128"/>
                <a:cs typeface="Times New Roman" panose="02020603050405020304" pitchFamily="18" charset="0"/>
              </a:rPr>
              <a:t>: 10.1007/s10115-025-02429-y</a:t>
            </a:r>
            <a:endParaRPr lang="en-GB" sz="1000" dirty="0">
              <a:effectLst/>
              <a:latin typeface="Times New Roman" panose="020206030504050203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spcAft>
                <a:spcPts val="600"/>
              </a:spcAft>
              <a:buNone/>
            </a:pPr>
            <a:r>
              <a:rPr lang="en-US" sz="1000" dirty="0">
                <a:effectLst/>
                <a:latin typeface="Lathic" panose="02000000000000000000" pitchFamily="2" charset="0"/>
                <a:ea typeface="MS Mincho" panose="02020609040205080304" pitchFamily="49" charset="-128"/>
                <a:cs typeface="Times New Roman" panose="02020603050405020304" pitchFamily="18" charset="0"/>
              </a:rPr>
              <a:t>NIST (National Institute of Standards and Technology) (2023) </a:t>
            </a:r>
            <a:r>
              <a:rPr lang="en-US" sz="1000" i="1" dirty="0">
                <a:effectLst/>
                <a:latin typeface="Lathic" panose="02000000000000000000" pitchFamily="2" charset="0"/>
                <a:ea typeface="MS Mincho" panose="02020609040205080304" pitchFamily="49" charset="-128"/>
                <a:cs typeface="Times New Roman" panose="02020603050405020304" pitchFamily="18" charset="0"/>
              </a:rPr>
              <a:t>AI Risk Management Framework (AI RMF 1.0)</a:t>
            </a:r>
            <a:r>
              <a:rPr lang="en-US" sz="1000" dirty="0">
                <a:effectLst/>
                <a:latin typeface="Lathic" panose="02000000000000000000" pitchFamily="2" charset="0"/>
                <a:ea typeface="MS Mincho" panose="02020609040205080304" pitchFamily="49" charset="-128"/>
                <a:cs typeface="Times New Roman" panose="02020603050405020304" pitchFamily="18" charset="0"/>
              </a:rPr>
              <a:t>. NIST AI 100-1. Gaithersburg, MD: National Institute of Standards and Technology. Available at: https://www.nist.gov/itl/ai-risk-management-framework (Accessed: 10 October 2025).</a:t>
            </a:r>
            <a:endParaRPr lang="en-GB" sz="1000" dirty="0">
              <a:effectLst/>
              <a:latin typeface="Times New Roman" panose="020206030504050203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spcAft>
                <a:spcPts val="600"/>
              </a:spcAft>
              <a:buNone/>
            </a:pPr>
            <a:r>
              <a:rPr lang="en-US" sz="1000" dirty="0">
                <a:effectLst/>
                <a:latin typeface="Lathic" panose="02000000000000000000" pitchFamily="2" charset="0"/>
                <a:ea typeface="MS Mincho" panose="02020609040205080304" pitchFamily="49" charset="-128"/>
                <a:cs typeface="Times New Roman" panose="02020603050405020304" pitchFamily="18" charset="0"/>
              </a:rPr>
              <a:t>NIST (2024) </a:t>
            </a:r>
            <a:r>
              <a:rPr lang="en-US" sz="1000" i="1" dirty="0">
                <a:effectLst/>
                <a:latin typeface="Lathic" panose="02000000000000000000" pitchFamily="2" charset="0"/>
                <a:ea typeface="MS Mincho" panose="02020609040205080304" pitchFamily="49" charset="-128"/>
                <a:cs typeface="Times New Roman" panose="02020603050405020304" pitchFamily="18" charset="0"/>
              </a:rPr>
              <a:t>Artificial Intelligence Risk Management Framework: Generative AI Profile</a:t>
            </a:r>
            <a:r>
              <a:rPr lang="en-US" sz="1000" dirty="0">
                <a:effectLst/>
                <a:latin typeface="Lathic" panose="02000000000000000000" pitchFamily="2" charset="0"/>
                <a:ea typeface="MS Mincho" panose="02020609040205080304" pitchFamily="49" charset="-128"/>
                <a:cs typeface="Times New Roman" panose="02020603050405020304" pitchFamily="18" charset="0"/>
              </a:rPr>
              <a:t>. NIST AI 600-1. Gaithersburg, MD: National Institute of Standards and Technology. Available at: https://www.nist.gov/itl/ai-risk-management-framework (Accessed: 10 October 2025).</a:t>
            </a:r>
            <a:endParaRPr lang="en-GB" sz="1000" dirty="0">
              <a:effectLst/>
              <a:latin typeface="Times New Roman" panose="020206030504050203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spcAft>
                <a:spcPts val="600"/>
              </a:spcAft>
              <a:buNone/>
            </a:pPr>
            <a:r>
              <a:rPr lang="en-US" sz="1000" dirty="0">
                <a:effectLst/>
                <a:latin typeface="Lathic" panose="02000000000000000000" pitchFamily="2" charset="0"/>
                <a:ea typeface="MS Mincho" panose="02020609040205080304" pitchFamily="49" charset="-128"/>
                <a:cs typeface="Times New Roman" panose="02020603050405020304" pitchFamily="18" charset="0"/>
              </a:rPr>
              <a:t>Oloyede, J. (2024) 'AI-Driven Cybersecurity Solutions: Enhancing Defense Mechanisms in the Digital Era', </a:t>
            </a:r>
            <a:r>
              <a:rPr lang="en-US" sz="1000" i="1" dirty="0">
                <a:effectLst/>
                <a:latin typeface="Lathic" panose="02000000000000000000" pitchFamily="2" charset="0"/>
                <a:ea typeface="MS Mincho" panose="02020609040205080304" pitchFamily="49" charset="-128"/>
                <a:cs typeface="Times New Roman" panose="02020603050405020304" pitchFamily="18" charset="0"/>
              </a:rPr>
              <a:t>SSRN Electronic Journal</a:t>
            </a:r>
            <a:r>
              <a:rPr lang="en-US" sz="1000" dirty="0">
                <a:effectLst/>
                <a:latin typeface="Lathic" panose="02000000000000000000" pitchFamily="2" charset="0"/>
                <a:ea typeface="MS Mincho" panose="02020609040205080304" pitchFamily="49" charset="-128"/>
                <a:cs typeface="Times New Roman" panose="02020603050405020304" pitchFamily="18" charset="0"/>
              </a:rPr>
              <a:t>, Article ID 4976103. </a:t>
            </a:r>
            <a:r>
              <a:rPr lang="en-US" sz="1000" dirty="0" err="1">
                <a:effectLst/>
                <a:latin typeface="Lathic" panose="02000000000000000000" pitchFamily="2" charset="0"/>
                <a:ea typeface="MS Mincho" panose="02020609040205080304" pitchFamily="49" charset="-128"/>
                <a:cs typeface="Times New Roman" panose="02020603050405020304" pitchFamily="18" charset="0"/>
              </a:rPr>
              <a:t>doi</a:t>
            </a:r>
            <a:r>
              <a:rPr lang="en-US" sz="1000" dirty="0">
                <a:effectLst/>
                <a:latin typeface="Lathic" panose="02000000000000000000" pitchFamily="2" charset="0"/>
                <a:ea typeface="MS Mincho" panose="02020609040205080304" pitchFamily="49" charset="-128"/>
                <a:cs typeface="Times New Roman" panose="02020603050405020304" pitchFamily="18" charset="0"/>
              </a:rPr>
              <a:t>: 10.2139/ssrn.4976103</a:t>
            </a:r>
            <a:endParaRPr lang="en-GB" sz="1000" dirty="0">
              <a:effectLst/>
              <a:latin typeface="Times New Roman" panose="020206030504050203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spcAft>
                <a:spcPts val="600"/>
              </a:spcAft>
              <a:buNone/>
            </a:pPr>
            <a:r>
              <a:rPr lang="en-US" sz="1000" dirty="0" err="1">
                <a:effectLst/>
                <a:latin typeface="Lathic" panose="02000000000000000000" pitchFamily="2" charset="0"/>
                <a:ea typeface="MS Mincho" panose="02020609040205080304" pitchFamily="49" charset="-128"/>
                <a:cs typeface="Times New Roman" panose="02020603050405020304" pitchFamily="18" charset="0"/>
              </a:rPr>
              <a:t>Ovabor</a:t>
            </a:r>
            <a:r>
              <a:rPr lang="en-US" sz="1000" dirty="0">
                <a:effectLst/>
                <a:latin typeface="Lathic" panose="02000000000000000000" pitchFamily="2" charset="0"/>
                <a:ea typeface="MS Mincho" panose="02020609040205080304" pitchFamily="49" charset="-128"/>
                <a:cs typeface="Times New Roman" panose="02020603050405020304" pitchFamily="18" charset="0"/>
              </a:rPr>
              <a:t>, K. (2024) 'AI-driven threat intelligence for real-time cybersecurity: Frameworks, tools, and future directions', </a:t>
            </a:r>
            <a:r>
              <a:rPr lang="en-US" sz="1000" i="1" dirty="0">
                <a:effectLst/>
                <a:latin typeface="Lathic" panose="02000000000000000000" pitchFamily="2" charset="0"/>
                <a:ea typeface="MS Mincho" panose="02020609040205080304" pitchFamily="49" charset="-128"/>
                <a:cs typeface="Times New Roman" panose="02020603050405020304" pitchFamily="18" charset="0"/>
              </a:rPr>
              <a:t>Open Access Research Journal of Science and Technology</a:t>
            </a:r>
            <a:r>
              <a:rPr lang="en-US" sz="1000" dirty="0">
                <a:effectLst/>
                <a:latin typeface="Lathic" panose="02000000000000000000" pitchFamily="2" charset="0"/>
                <a:ea typeface="MS Mincho" panose="02020609040205080304" pitchFamily="49" charset="-128"/>
                <a:cs typeface="Times New Roman" panose="02020603050405020304" pitchFamily="18" charset="0"/>
              </a:rPr>
              <a:t>, 11(1), pp. 001-014. </a:t>
            </a:r>
            <a:r>
              <a:rPr lang="en-US" sz="1000" dirty="0" err="1">
                <a:effectLst/>
                <a:latin typeface="Lathic" panose="02000000000000000000" pitchFamily="2" charset="0"/>
                <a:ea typeface="MS Mincho" panose="02020609040205080304" pitchFamily="49" charset="-128"/>
                <a:cs typeface="Times New Roman" panose="02020603050405020304" pitchFamily="18" charset="0"/>
              </a:rPr>
              <a:t>doi</a:t>
            </a:r>
            <a:r>
              <a:rPr lang="en-US" sz="1000" dirty="0">
                <a:effectLst/>
                <a:latin typeface="Lathic" panose="02000000000000000000" pitchFamily="2" charset="0"/>
                <a:ea typeface="MS Mincho" panose="02020609040205080304" pitchFamily="49" charset="-128"/>
                <a:cs typeface="Times New Roman" panose="02020603050405020304" pitchFamily="18" charset="0"/>
              </a:rPr>
              <a:t>: 10.53022/oarjst.2024.11.1.0135</a:t>
            </a:r>
            <a:endParaRPr lang="en-GB" sz="1000" dirty="0">
              <a:effectLst/>
              <a:latin typeface="Times New Roman" panose="020206030504050203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14955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596302-C097-8E17-7E27-66C1F6BF47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49FCC51-1DC6-225C-1293-79F5FF3EBE57}"/>
              </a:ext>
            </a:extLst>
          </p:cNvPr>
          <p:cNvSpPr/>
          <p:nvPr/>
        </p:nvSpPr>
        <p:spPr>
          <a:xfrm>
            <a:off x="284479" y="212514"/>
            <a:ext cx="8622453" cy="471847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just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hic" panose="02000000000000000000" pitchFamily="2" charset="0"/>
                <a:ea typeface="MS Mincho" panose="02020609040205080304" pitchFamily="49" charset="-128"/>
                <a:cs typeface="Times New Roman" panose="02020603050405020304" pitchFamily="18" charset="0"/>
              </a:rPr>
              <a:t>Palo Alto Networks (2024) 'The Dark Side of AI in Cybersecurity: AI-Generated Malware', </a:t>
            </a:r>
            <a:r>
              <a:rPr kumimoji="0" lang="en-US" sz="1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hic" panose="02000000000000000000" pitchFamily="2" charset="0"/>
                <a:ea typeface="MS Mincho" panose="02020609040205080304" pitchFamily="49" charset="-128"/>
                <a:cs typeface="Times New Roman" panose="02020603050405020304" pitchFamily="18" charset="0"/>
              </a:rPr>
              <a:t>Unit 42 Research Blog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hic" panose="02000000000000000000" pitchFamily="2" charset="0"/>
                <a:ea typeface="MS Mincho" panose="02020609040205080304" pitchFamily="49" charset="-128"/>
                <a:cs typeface="Times New Roman" panose="02020603050405020304" pitchFamily="18" charset="0"/>
              </a:rPr>
              <a:t>, 15 May. Matalon, B. and Dudas, R. Available at: https://www.paloaltonetworks.com/blog/2024/05/ai-generated-malware/ (Accessed: 10 October 2025).</a:t>
            </a:r>
            <a:endParaRPr kumimoji="0" lang="en-GB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hic" panose="02000000000000000000" pitchFamily="2" charset="0"/>
                <a:ea typeface="MS Mincho" panose="02020609040205080304" pitchFamily="49" charset="-128"/>
                <a:cs typeface="Times New Roman" panose="02020603050405020304" pitchFamily="18" charset="0"/>
              </a:rPr>
              <a:t>PurpleSec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hic" panose="02000000000000000000" pitchFamily="2" charset="0"/>
                <a:ea typeface="MS Mincho" panose="02020609040205080304" pitchFamily="49" charset="-128"/>
                <a:cs typeface="Times New Roman" panose="02020603050405020304" pitchFamily="18" charset="0"/>
              </a:rPr>
              <a:t> (2025) </a:t>
            </a:r>
            <a:r>
              <a:rPr kumimoji="0" lang="en-US" sz="10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hic" panose="02000000000000000000" pitchFamily="2" charset="0"/>
                <a:ea typeface="MS Mincho" panose="02020609040205080304" pitchFamily="49" charset="-128"/>
                <a:cs typeface="Times New Roman" panose="02020603050405020304" pitchFamily="18" charset="0"/>
              </a:rPr>
              <a:t>PromptLock</a:t>
            </a:r>
            <a:r>
              <a:rPr kumimoji="0" lang="en-US" sz="1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hic" panose="02000000000000000000" pitchFamily="2" charset="0"/>
                <a:ea typeface="MS Mincho" panose="02020609040205080304" pitchFamily="49" charset="-128"/>
                <a:cs typeface="Times New Roman" panose="02020603050405020304" pitchFamily="18" charset="0"/>
              </a:rPr>
              <a:t>: The First AI-Powered Ransomware Prototype - Breach Report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hic" panose="02000000000000000000" pitchFamily="2" charset="0"/>
                <a:ea typeface="MS Mincho" panose="02020609040205080304" pitchFamily="49" charset="-128"/>
                <a:cs typeface="Times New Roman" panose="02020603050405020304" pitchFamily="18" charset="0"/>
              </a:rPr>
              <a:t>. August. Firch, J. Available at: https://purplesec.us/breach-report/promptlock-ai-ransomware/ (Accessed: 10 October 2025).</a:t>
            </a:r>
            <a:endParaRPr kumimoji="0" lang="en-GB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hic" panose="02000000000000000000" pitchFamily="2" charset="0"/>
                <a:ea typeface="MS Mincho" panose="02020609040205080304" pitchFamily="49" charset="-128"/>
                <a:cs typeface="Times New Roman" panose="02020603050405020304" pitchFamily="18" charset="0"/>
              </a:rPr>
              <a:t>Ramadhani, K.N., Munir, R. and Utama, N.P. (2025) 'Unmasking digital deceptions: An integrative review of deepfake detection, multimedia forensics, and cybersecurity challenges', </a:t>
            </a:r>
            <a:r>
              <a:rPr kumimoji="0" lang="en-US" sz="1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hic" panose="02000000000000000000" pitchFamily="2" charset="0"/>
                <a:ea typeface="MS Mincho" panose="02020609040205080304" pitchFamily="49" charset="-128"/>
                <a:cs typeface="Times New Roman" panose="02020603050405020304" pitchFamily="18" charset="0"/>
              </a:rPr>
              <a:t>MethodsX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hic" panose="02000000000000000000" pitchFamily="2" charset="0"/>
                <a:ea typeface="MS Mincho" panose="02020609040205080304" pitchFamily="49" charset="-128"/>
                <a:cs typeface="Times New Roman" panose="02020603050405020304" pitchFamily="18" charset="0"/>
              </a:rPr>
              <a:t>, 14, Article 103088. 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hic" panose="02000000000000000000" pitchFamily="2" charset="0"/>
                <a:ea typeface="MS Mincho" panose="02020609040205080304" pitchFamily="49" charset="-128"/>
                <a:cs typeface="Times New Roman" panose="02020603050405020304" pitchFamily="18" charset="0"/>
              </a:rPr>
              <a:t>doi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hic" panose="02000000000000000000" pitchFamily="2" charset="0"/>
                <a:ea typeface="MS Mincho" panose="02020609040205080304" pitchFamily="49" charset="-128"/>
                <a:cs typeface="Times New Roman" panose="02020603050405020304" pitchFamily="18" charset="0"/>
              </a:rPr>
              <a:t>: 10.1016/j.mex.2025.103088</a:t>
            </a:r>
            <a:endParaRPr kumimoji="0" lang="en-GB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hic" panose="02000000000000000000" pitchFamily="2" charset="0"/>
                <a:ea typeface="MS Mincho" panose="02020609040205080304" pitchFamily="49" charset="-128"/>
                <a:cs typeface="Times New Roman" panose="02020603050405020304" pitchFamily="18" charset="0"/>
              </a:rPr>
              <a:t>World Economic Forum (2025) </a:t>
            </a:r>
            <a:r>
              <a:rPr kumimoji="0" lang="en-US" sz="1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hic" panose="02000000000000000000" pitchFamily="2" charset="0"/>
                <a:ea typeface="MS Mincho" panose="02020609040205080304" pitchFamily="49" charset="-128"/>
                <a:cs typeface="Times New Roman" panose="02020603050405020304" pitchFamily="18" charset="0"/>
              </a:rPr>
              <a:t>Global Cybersecurity Outlook 2025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hic" panose="02000000000000000000" pitchFamily="2" charset="0"/>
                <a:ea typeface="MS Mincho" panose="02020609040205080304" pitchFamily="49" charset="-128"/>
                <a:cs typeface="Times New Roman" panose="02020603050405020304" pitchFamily="18" charset="0"/>
              </a:rPr>
              <a:t>. In collaboration with Accenture. Geneva: World Economic Forum. Available at: https://www.weforum.org/publications/global-cybersecurity-outlook-2025/ (Accessed: 10 October 2025).</a:t>
            </a:r>
          </a:p>
          <a:p>
            <a:pPr marL="0" marR="0" lvl="0" indent="0" algn="just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lang="en-US" sz="1000" dirty="0">
              <a:solidFill>
                <a:prstClr val="black"/>
              </a:solidFill>
              <a:latin typeface="Lathic" panose="02000000000000000000" pitchFamily="2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athic" panose="02000000000000000000" pitchFamily="2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lang="en-US" sz="1000" dirty="0">
              <a:solidFill>
                <a:prstClr val="black"/>
              </a:solidFill>
              <a:latin typeface="Lathic" panose="02000000000000000000" pitchFamily="2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athic" panose="02000000000000000000" pitchFamily="2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lang="en-US" sz="1000" dirty="0">
              <a:solidFill>
                <a:prstClr val="black"/>
              </a:solidFill>
              <a:latin typeface="Lathic" panose="02000000000000000000" pitchFamily="2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athic" panose="02000000000000000000" pitchFamily="2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lang="en-US" sz="1000" dirty="0">
              <a:solidFill>
                <a:prstClr val="black"/>
              </a:solidFill>
              <a:latin typeface="Lathic" panose="02000000000000000000" pitchFamily="2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athic" panose="02000000000000000000" pitchFamily="2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lang="en-US" sz="1000" dirty="0">
              <a:solidFill>
                <a:prstClr val="black"/>
              </a:solidFill>
              <a:latin typeface="Lathic" panose="02000000000000000000" pitchFamily="2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athic" panose="02000000000000000000" pitchFamily="2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28242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428625"/>
            <a:ext cx="80010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800" b="1" dirty="0">
                <a:solidFill>
                  <a:srgbClr val="1E3A8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The AI Security Paradox</a:t>
            </a:r>
            <a:endParaRPr lang="en-US" sz="1800" dirty="0"/>
          </a:p>
        </p:txBody>
      </p:sp>
      <p:sp>
        <p:nvSpPr>
          <p:cNvPr id="4" name="Shape 1"/>
          <p:cNvSpPr/>
          <p:nvPr/>
        </p:nvSpPr>
        <p:spPr>
          <a:xfrm>
            <a:off x="571500" y="1057275"/>
            <a:ext cx="3857625" cy="1458720"/>
          </a:xfrm>
          <a:prstGeom prst="rect">
            <a:avLst/>
          </a:prstGeom>
          <a:solidFill>
            <a:srgbClr val="FECACA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5" name="Shape 2"/>
          <p:cNvSpPr/>
          <p:nvPr/>
        </p:nvSpPr>
        <p:spPr>
          <a:xfrm>
            <a:off x="571500" y="1057275"/>
            <a:ext cx="42863" cy="1458720"/>
          </a:xfrm>
          <a:prstGeom prst="rect">
            <a:avLst/>
          </a:prstGeom>
          <a:solidFill>
            <a:srgbClr val="EF4444"/>
          </a:solidFill>
          <a:ln/>
        </p:spPr>
        <p:txBody>
          <a:bodyPr/>
          <a:lstStyle/>
          <a:p>
            <a:endParaRPr lang="en-GB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813" y="1300163"/>
            <a:ext cx="200025" cy="20002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071563" y="1271588"/>
            <a:ext cx="1115820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DC262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As Adversary</a:t>
            </a:r>
            <a:endParaRPr lang="en-US" sz="1350" dirty="0"/>
          </a:p>
        </p:txBody>
      </p:sp>
      <p:sp>
        <p:nvSpPr>
          <p:cNvPr id="8" name="Text 4"/>
          <p:cNvSpPr/>
          <p:nvPr/>
        </p:nvSpPr>
        <p:spPr>
          <a:xfrm>
            <a:off x="785813" y="1635919"/>
            <a:ext cx="3429000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Most dangerous threat vector in cybersecurity history</a:t>
            </a:r>
            <a:endParaRPr lang="en-US" sz="942" dirty="0"/>
          </a:p>
        </p:txBody>
      </p:sp>
      <p:sp>
        <p:nvSpPr>
          <p:cNvPr id="9" name="Text 5"/>
          <p:cNvSpPr/>
          <p:nvPr/>
        </p:nvSpPr>
        <p:spPr>
          <a:xfrm>
            <a:off x="785813" y="1935956"/>
            <a:ext cx="3429000" cy="36572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4B556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Attacks at scale, speed, and sophistication beyond human capability</a:t>
            </a:r>
            <a:endParaRPr lang="en-US" sz="837" dirty="0"/>
          </a:p>
        </p:txBody>
      </p:sp>
      <p:sp>
        <p:nvSpPr>
          <p:cNvPr id="10" name="Shape 6"/>
          <p:cNvSpPr/>
          <p:nvPr/>
        </p:nvSpPr>
        <p:spPr>
          <a:xfrm>
            <a:off x="4714875" y="1057275"/>
            <a:ext cx="3857625" cy="1458720"/>
          </a:xfrm>
          <a:prstGeom prst="rect">
            <a:avLst/>
          </a:prstGeom>
          <a:solidFill>
            <a:srgbClr val="BFDBFE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1" name="Shape 7"/>
          <p:cNvSpPr/>
          <p:nvPr/>
        </p:nvSpPr>
        <p:spPr>
          <a:xfrm>
            <a:off x="4714875" y="1057275"/>
            <a:ext cx="42863" cy="1458720"/>
          </a:xfrm>
          <a:prstGeom prst="rect">
            <a:avLst/>
          </a:prstGeom>
          <a:solidFill>
            <a:srgbClr val="3B82F6"/>
          </a:solidFill>
          <a:ln/>
        </p:spPr>
        <p:txBody>
          <a:bodyPr/>
          <a:lstStyle/>
          <a:p>
            <a:endParaRPr lang="en-GB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9188" y="1300163"/>
            <a:ext cx="200025" cy="200025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5214938" y="1271588"/>
            <a:ext cx="568542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2563E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As Ally</a:t>
            </a:r>
            <a:endParaRPr lang="en-US" sz="1350" dirty="0"/>
          </a:p>
        </p:txBody>
      </p:sp>
      <p:sp>
        <p:nvSpPr>
          <p:cNvPr id="14" name="Text 9"/>
          <p:cNvSpPr/>
          <p:nvPr/>
        </p:nvSpPr>
        <p:spPr>
          <a:xfrm>
            <a:off x="4929188" y="1635919"/>
            <a:ext cx="3429000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Most powerful defensive capability available</a:t>
            </a:r>
            <a:endParaRPr lang="en-US" sz="942" dirty="0"/>
          </a:p>
        </p:txBody>
      </p:sp>
      <p:sp>
        <p:nvSpPr>
          <p:cNvPr id="15" name="Text 10"/>
          <p:cNvSpPr/>
          <p:nvPr/>
        </p:nvSpPr>
        <p:spPr>
          <a:xfrm>
            <a:off x="4929188" y="1935956"/>
            <a:ext cx="3429000" cy="1828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4B556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The only viable defense against AI-powered threats</a:t>
            </a:r>
            <a:endParaRPr lang="en-US" sz="837" dirty="0"/>
          </a:p>
        </p:txBody>
      </p:sp>
      <p:sp>
        <p:nvSpPr>
          <p:cNvPr id="16" name="Shape 11"/>
          <p:cNvSpPr/>
          <p:nvPr/>
        </p:nvSpPr>
        <p:spPr>
          <a:xfrm>
            <a:off x="571500" y="2801745"/>
            <a:ext cx="8001000" cy="1240110"/>
          </a:xfrm>
          <a:prstGeom prst="rect">
            <a:avLst/>
          </a:prstGeom>
          <a:solidFill>
            <a:srgbClr val="E9D5FF"/>
          </a:solidFill>
          <a:ln w="397">
            <a:solidFill>
              <a:srgbClr val="A855F7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17" name="Text 12"/>
          <p:cNvSpPr/>
          <p:nvPr/>
        </p:nvSpPr>
        <p:spPr>
          <a:xfrm>
            <a:off x="785813" y="3016058"/>
            <a:ext cx="7572375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238" b="1" dirty="0">
                <a:solidFill>
                  <a:srgbClr val="7C3AE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The Result</a:t>
            </a:r>
            <a:endParaRPr lang="en-US" sz="1238" dirty="0"/>
          </a:p>
        </p:txBody>
      </p:sp>
      <p:sp>
        <p:nvSpPr>
          <p:cNvPr id="18" name="Text 13"/>
          <p:cNvSpPr/>
          <p:nvPr/>
        </p:nvSpPr>
        <p:spPr>
          <a:xfrm>
            <a:off x="785813" y="3358958"/>
            <a:ext cx="7572375" cy="41143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An AI arms race that fundamentally transforms organizational risk profiles, governance frameworks, and strategic priorities through 2030</a:t>
            </a:r>
            <a:endParaRPr lang="en-US" sz="942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428625"/>
            <a:ext cx="80010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800" b="1" dirty="0">
                <a:solidFill>
                  <a:srgbClr val="1E3A8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Current State: AI in Cybersecurity (2025)</a:t>
            </a:r>
            <a:endParaRPr lang="en-US" sz="1800" dirty="0"/>
          </a:p>
        </p:txBody>
      </p:sp>
      <p:sp>
        <p:nvSpPr>
          <p:cNvPr id="4" name="Shape 1"/>
          <p:cNvSpPr/>
          <p:nvPr/>
        </p:nvSpPr>
        <p:spPr>
          <a:xfrm>
            <a:off x="571500" y="1057275"/>
            <a:ext cx="3893344" cy="1245859"/>
          </a:xfrm>
          <a:prstGeom prst="rect">
            <a:avLst/>
          </a:prstGeom>
          <a:solidFill>
            <a:srgbClr val="2563EB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5" name="Text 2"/>
          <p:cNvSpPr/>
          <p:nvPr/>
        </p:nvSpPr>
        <p:spPr>
          <a:xfrm>
            <a:off x="821531" y="1307306"/>
            <a:ext cx="3393281" cy="2857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250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$34B → $235B</a:t>
            </a:r>
            <a:endParaRPr lang="en-US" sz="2250" dirty="0"/>
          </a:p>
        </p:txBody>
      </p:sp>
      <p:sp>
        <p:nvSpPr>
          <p:cNvPr id="6" name="Text 3"/>
          <p:cNvSpPr/>
          <p:nvPr/>
        </p:nvSpPr>
        <p:spPr>
          <a:xfrm>
            <a:off x="821531" y="1664494"/>
            <a:ext cx="3393281" cy="16715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Market Growth (2025-2032)</a:t>
            </a:r>
            <a:endParaRPr lang="en-US" sz="942" dirty="0"/>
          </a:p>
        </p:txBody>
      </p:sp>
      <p:sp>
        <p:nvSpPr>
          <p:cNvPr id="7" name="Text 4"/>
          <p:cNvSpPr/>
          <p:nvPr/>
        </p:nvSpPr>
        <p:spPr>
          <a:xfrm>
            <a:off x="821531" y="1903084"/>
            <a:ext cx="3393281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FFFFFF">
                    <a:alpha val="90000"/>
                  </a:srgbClr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31.7% Annual Growth Rate</a:t>
            </a:r>
            <a:endParaRPr lang="en-US" sz="732" dirty="0"/>
          </a:p>
        </p:txBody>
      </p:sp>
      <p:sp>
        <p:nvSpPr>
          <p:cNvPr id="8" name="Shape 5"/>
          <p:cNvSpPr/>
          <p:nvPr/>
        </p:nvSpPr>
        <p:spPr>
          <a:xfrm>
            <a:off x="4679156" y="1057275"/>
            <a:ext cx="3893344" cy="1245859"/>
          </a:xfrm>
          <a:prstGeom prst="rect">
            <a:avLst/>
          </a:prstGeom>
          <a:solidFill>
            <a:srgbClr val="059669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9" name="Text 6"/>
          <p:cNvSpPr/>
          <p:nvPr/>
        </p:nvSpPr>
        <p:spPr>
          <a:xfrm>
            <a:off x="4929188" y="1307306"/>
            <a:ext cx="3393281" cy="2857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250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76%</a:t>
            </a:r>
            <a:endParaRPr lang="en-US" sz="2250" dirty="0"/>
          </a:p>
        </p:txBody>
      </p:sp>
      <p:sp>
        <p:nvSpPr>
          <p:cNvPr id="10" name="Text 7"/>
          <p:cNvSpPr/>
          <p:nvPr/>
        </p:nvSpPr>
        <p:spPr>
          <a:xfrm>
            <a:off x="4929188" y="1664494"/>
            <a:ext cx="3393281" cy="16715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Organizations Using AI</a:t>
            </a:r>
            <a:endParaRPr lang="en-US" sz="942" dirty="0"/>
          </a:p>
        </p:txBody>
      </p:sp>
      <p:sp>
        <p:nvSpPr>
          <p:cNvPr id="11" name="Text 8"/>
          <p:cNvSpPr/>
          <p:nvPr/>
        </p:nvSpPr>
        <p:spPr>
          <a:xfrm>
            <a:off x="4929188" y="1903084"/>
            <a:ext cx="3393281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FFFFFF">
                    <a:alpha val="90000"/>
                  </a:srgbClr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 business functions</a:t>
            </a:r>
            <a:endParaRPr lang="en-US" sz="732" dirty="0"/>
          </a:p>
        </p:txBody>
      </p:sp>
      <p:sp>
        <p:nvSpPr>
          <p:cNvPr id="12" name="Shape 9"/>
          <p:cNvSpPr/>
          <p:nvPr/>
        </p:nvSpPr>
        <p:spPr>
          <a:xfrm>
            <a:off x="571500" y="2517446"/>
            <a:ext cx="3893344" cy="1245859"/>
          </a:xfrm>
          <a:prstGeom prst="rect">
            <a:avLst/>
          </a:prstGeom>
          <a:solidFill>
            <a:srgbClr val="DC2626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3" name="Text 10"/>
          <p:cNvSpPr/>
          <p:nvPr/>
        </p:nvSpPr>
        <p:spPr>
          <a:xfrm>
            <a:off x="821531" y="2767478"/>
            <a:ext cx="3393281" cy="2857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250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91%</a:t>
            </a:r>
            <a:endParaRPr lang="en-US" sz="2250" dirty="0"/>
          </a:p>
        </p:txBody>
      </p:sp>
      <p:sp>
        <p:nvSpPr>
          <p:cNvPr id="14" name="Text 11"/>
          <p:cNvSpPr/>
          <p:nvPr/>
        </p:nvSpPr>
        <p:spPr>
          <a:xfrm>
            <a:off x="821531" y="3124665"/>
            <a:ext cx="3393281" cy="16715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Expect Catastrophic Event</a:t>
            </a:r>
            <a:endParaRPr lang="en-US" sz="942" dirty="0"/>
          </a:p>
        </p:txBody>
      </p:sp>
      <p:sp>
        <p:nvSpPr>
          <p:cNvPr id="15" name="Text 12"/>
          <p:cNvSpPr/>
          <p:nvPr/>
        </p:nvSpPr>
        <p:spPr>
          <a:xfrm>
            <a:off x="821531" y="3363255"/>
            <a:ext cx="3393281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FFFFFF">
                    <a:alpha val="90000"/>
                  </a:srgbClr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Within 2 years</a:t>
            </a:r>
            <a:endParaRPr lang="en-US" sz="732" dirty="0"/>
          </a:p>
        </p:txBody>
      </p:sp>
      <p:sp>
        <p:nvSpPr>
          <p:cNvPr id="16" name="Shape 13"/>
          <p:cNvSpPr/>
          <p:nvPr/>
        </p:nvSpPr>
        <p:spPr>
          <a:xfrm>
            <a:off x="4679156" y="2517446"/>
            <a:ext cx="3893344" cy="1245859"/>
          </a:xfrm>
          <a:prstGeom prst="rect">
            <a:avLst/>
          </a:prstGeom>
          <a:solidFill>
            <a:srgbClr val="EA580C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7" name="Text 14"/>
          <p:cNvSpPr/>
          <p:nvPr/>
        </p:nvSpPr>
        <p:spPr>
          <a:xfrm>
            <a:off x="4929188" y="2767478"/>
            <a:ext cx="3393281" cy="2857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250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74%</a:t>
            </a:r>
            <a:endParaRPr lang="en-US" sz="2250" dirty="0"/>
          </a:p>
        </p:txBody>
      </p:sp>
      <p:sp>
        <p:nvSpPr>
          <p:cNvPr id="18" name="Text 15"/>
          <p:cNvSpPr/>
          <p:nvPr/>
        </p:nvSpPr>
        <p:spPr>
          <a:xfrm>
            <a:off x="4929188" y="3124665"/>
            <a:ext cx="3393281" cy="16715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Struggle to Achieve Value</a:t>
            </a:r>
            <a:endParaRPr lang="en-US" sz="942" dirty="0"/>
          </a:p>
        </p:txBody>
      </p:sp>
      <p:sp>
        <p:nvSpPr>
          <p:cNvPr id="19" name="Text 16"/>
          <p:cNvSpPr/>
          <p:nvPr/>
        </p:nvSpPr>
        <p:spPr>
          <a:xfrm>
            <a:off x="4929188" y="3363255"/>
            <a:ext cx="3393281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FFFFFF">
                    <a:alpha val="90000"/>
                  </a:srgbClr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From AI investments</a:t>
            </a:r>
            <a:endParaRPr lang="en-US" sz="732" dirty="0"/>
          </a:p>
        </p:txBody>
      </p:sp>
      <p:sp>
        <p:nvSpPr>
          <p:cNvPr id="20" name="Shape 17"/>
          <p:cNvSpPr/>
          <p:nvPr/>
        </p:nvSpPr>
        <p:spPr>
          <a:xfrm>
            <a:off x="571500" y="4013336"/>
            <a:ext cx="8001000" cy="550069"/>
          </a:xfrm>
          <a:prstGeom prst="rect">
            <a:avLst/>
          </a:prstGeom>
          <a:solidFill>
            <a:srgbClr val="FEF3C7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21" name="Shape 18"/>
          <p:cNvSpPr/>
          <p:nvPr/>
        </p:nvSpPr>
        <p:spPr>
          <a:xfrm>
            <a:off x="571500" y="4013336"/>
            <a:ext cx="42863" cy="550069"/>
          </a:xfrm>
          <a:prstGeom prst="rect">
            <a:avLst/>
          </a:prstGeom>
          <a:solidFill>
            <a:srgbClr val="F59E0B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22" name="Text 19"/>
          <p:cNvSpPr/>
          <p:nvPr/>
        </p:nvSpPr>
        <p:spPr>
          <a:xfrm>
            <a:off x="785813" y="4191930"/>
            <a:ext cx="7572375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This sets the stage for understanding both the urgency and complexity of AI security transformation</a:t>
            </a:r>
            <a:endParaRPr lang="en-US" sz="942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29709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428625"/>
            <a:ext cx="80010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800" b="1" dirty="0">
                <a:solidFill>
                  <a:srgbClr val="1E3A8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AI as Adversary: The Threat Landscape</a:t>
            </a:r>
            <a:endParaRPr lang="en-US" sz="1800" dirty="0"/>
          </a:p>
        </p:txBody>
      </p:sp>
      <p:sp>
        <p:nvSpPr>
          <p:cNvPr id="4" name="Shape 1"/>
          <p:cNvSpPr/>
          <p:nvPr/>
        </p:nvSpPr>
        <p:spPr>
          <a:xfrm>
            <a:off x="571500" y="1021556"/>
            <a:ext cx="4169327" cy="564356"/>
          </a:xfrm>
          <a:prstGeom prst="rect">
            <a:avLst/>
          </a:prstGeom>
          <a:solidFill>
            <a:srgbClr val="DC2626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5" name="Text 2"/>
          <p:cNvSpPr/>
          <p:nvPr/>
        </p:nvSpPr>
        <p:spPr>
          <a:xfrm>
            <a:off x="571500" y="1021556"/>
            <a:ext cx="4169327" cy="564356"/>
          </a:xfrm>
          <a:prstGeom prst="rect">
            <a:avLst/>
          </a:prstGeom>
          <a:noFill/>
          <a:ln/>
        </p:spPr>
        <p:txBody>
          <a:bodyPr wrap="square" lIns="255143" tIns="170053" rIns="255143" bIns="170053" rtlCol="0" anchor="ctr">
            <a:spAutoFit/>
          </a:bodyPr>
          <a:lstStyle/>
          <a:p>
            <a:pPr marL="0" indent="0" algn="ctr">
              <a:buNone/>
            </a:pPr>
            <a:r>
              <a:rPr lang="en-US" sz="1463" b="1" kern="0" spc="2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SCALE • SPEED • SOPHISTICATION </a:t>
            </a:r>
            <a:endParaRPr lang="en-US" sz="1463" dirty="0"/>
          </a:p>
        </p:txBody>
      </p:sp>
      <p:sp>
        <p:nvSpPr>
          <p:cNvPr id="6" name="Shape 3"/>
          <p:cNvSpPr/>
          <p:nvPr/>
        </p:nvSpPr>
        <p:spPr>
          <a:xfrm>
            <a:off x="571500" y="1800225"/>
            <a:ext cx="1289252" cy="1496616"/>
          </a:xfrm>
          <a:prstGeom prst="rect">
            <a:avLst/>
          </a:prstGeom>
          <a:solidFill>
            <a:srgbClr val="FFFFFF"/>
          </a:solidFill>
          <a:ln w="496">
            <a:solidFill>
              <a:srgbClr val="EF4444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7" name="Text 4"/>
          <p:cNvSpPr/>
          <p:nvPr/>
        </p:nvSpPr>
        <p:spPr>
          <a:xfrm>
            <a:off x="714375" y="1978819"/>
            <a:ext cx="1003502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046" b="1" dirty="0">
                <a:solidFill>
                  <a:srgbClr val="DC262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Scale</a:t>
            </a:r>
            <a:endParaRPr lang="en-US" sz="1046" dirty="0"/>
          </a:p>
        </p:txBody>
      </p:sp>
      <p:sp>
        <p:nvSpPr>
          <p:cNvPr id="8" name="Text 5"/>
          <p:cNvSpPr/>
          <p:nvPr/>
        </p:nvSpPr>
        <p:spPr>
          <a:xfrm>
            <a:off x="714375" y="2278856"/>
            <a:ext cx="1003502" cy="803672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785" dirty="0">
                <a:solidFill>
                  <a:srgbClr val="4B556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Machine-powered attacks across thousands of targets simultaneously</a:t>
            </a:r>
            <a:endParaRPr lang="en-US" sz="785" dirty="0"/>
          </a:p>
        </p:txBody>
      </p:sp>
      <p:sp>
        <p:nvSpPr>
          <p:cNvPr id="9" name="Shape 6"/>
          <p:cNvSpPr/>
          <p:nvPr/>
        </p:nvSpPr>
        <p:spPr>
          <a:xfrm>
            <a:off x="2003627" y="1800225"/>
            <a:ext cx="1289279" cy="1460897"/>
          </a:xfrm>
          <a:prstGeom prst="rect">
            <a:avLst/>
          </a:prstGeom>
          <a:solidFill>
            <a:srgbClr val="FFFFFF"/>
          </a:solidFill>
          <a:ln w="496">
            <a:solidFill>
              <a:srgbClr val="EF4444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10" name="Text 7"/>
          <p:cNvSpPr/>
          <p:nvPr/>
        </p:nvSpPr>
        <p:spPr>
          <a:xfrm>
            <a:off x="2146502" y="1978819"/>
            <a:ext cx="1003529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046" b="1" dirty="0">
                <a:solidFill>
                  <a:srgbClr val="DC262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Speed</a:t>
            </a:r>
            <a:endParaRPr lang="en-US" sz="1046" dirty="0"/>
          </a:p>
        </p:txBody>
      </p:sp>
      <p:sp>
        <p:nvSpPr>
          <p:cNvPr id="11" name="Text 8"/>
          <p:cNvSpPr/>
          <p:nvPr/>
        </p:nvSpPr>
        <p:spPr>
          <a:xfrm>
            <a:off x="2146502" y="2278856"/>
            <a:ext cx="1003529" cy="48220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785" dirty="0">
                <a:solidFill>
                  <a:srgbClr val="4B556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Attacks execute at machine velocity, not human pace</a:t>
            </a:r>
            <a:endParaRPr lang="en-US" sz="785" dirty="0"/>
          </a:p>
        </p:txBody>
      </p:sp>
      <p:sp>
        <p:nvSpPr>
          <p:cNvPr id="12" name="Shape 9"/>
          <p:cNvSpPr/>
          <p:nvPr/>
        </p:nvSpPr>
        <p:spPr>
          <a:xfrm>
            <a:off x="3435781" y="1800225"/>
            <a:ext cx="1305046" cy="1460897"/>
          </a:xfrm>
          <a:prstGeom prst="rect">
            <a:avLst/>
          </a:prstGeom>
          <a:solidFill>
            <a:srgbClr val="FFFFFF"/>
          </a:solidFill>
          <a:ln w="496">
            <a:solidFill>
              <a:srgbClr val="EF4444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13" name="Text 10"/>
          <p:cNvSpPr/>
          <p:nvPr/>
        </p:nvSpPr>
        <p:spPr>
          <a:xfrm>
            <a:off x="3578656" y="1978819"/>
            <a:ext cx="1019296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046" b="1" dirty="0">
                <a:solidFill>
                  <a:srgbClr val="DC262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Sophistication</a:t>
            </a:r>
            <a:endParaRPr lang="en-US" sz="1046" dirty="0"/>
          </a:p>
        </p:txBody>
      </p:sp>
      <p:sp>
        <p:nvSpPr>
          <p:cNvPr id="14" name="Text 11"/>
          <p:cNvSpPr/>
          <p:nvPr/>
        </p:nvSpPr>
        <p:spPr>
          <a:xfrm>
            <a:off x="3578656" y="2278856"/>
            <a:ext cx="1019296" cy="64293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785" dirty="0">
                <a:solidFill>
                  <a:srgbClr val="4B556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AI generates novel attack vectors beyond human capability</a:t>
            </a:r>
            <a:endParaRPr lang="en-US" sz="785" dirty="0"/>
          </a:p>
        </p:txBody>
      </p:sp>
      <p:sp>
        <p:nvSpPr>
          <p:cNvPr id="15" name="Shape 12"/>
          <p:cNvSpPr/>
          <p:nvPr/>
        </p:nvSpPr>
        <p:spPr>
          <a:xfrm>
            <a:off x="571500" y="3475434"/>
            <a:ext cx="4169327" cy="1357313"/>
          </a:xfrm>
          <a:prstGeom prst="rect">
            <a:avLst/>
          </a:prstGeom>
          <a:solidFill>
            <a:srgbClr val="1F2937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6" name="Text 13"/>
          <p:cNvSpPr/>
          <p:nvPr/>
        </p:nvSpPr>
        <p:spPr>
          <a:xfrm>
            <a:off x="785813" y="3689747"/>
            <a:ext cx="3740702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238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KnowBe4 2025 Statistics</a:t>
            </a:r>
            <a:endParaRPr lang="en-US" sz="1238" dirty="0"/>
          </a:p>
        </p:txBody>
      </p:sp>
      <p:sp>
        <p:nvSpPr>
          <p:cNvPr id="17" name="Text 14"/>
          <p:cNvSpPr/>
          <p:nvPr/>
        </p:nvSpPr>
        <p:spPr>
          <a:xfrm>
            <a:off x="785813" y="4068366"/>
            <a:ext cx="1798913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800" b="1" dirty="0">
                <a:solidFill>
                  <a:srgbClr val="EF444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82.6%</a:t>
            </a:r>
            <a:endParaRPr lang="en-US" sz="1800" dirty="0"/>
          </a:p>
        </p:txBody>
      </p:sp>
      <p:sp>
        <p:nvSpPr>
          <p:cNvPr id="18" name="Text 15"/>
          <p:cNvSpPr/>
          <p:nvPr/>
        </p:nvSpPr>
        <p:spPr>
          <a:xfrm>
            <a:off x="785813" y="4468416"/>
            <a:ext cx="1798913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D1D5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Phishing campaigns use AI</a:t>
            </a:r>
            <a:endParaRPr lang="en-US" sz="732" dirty="0"/>
          </a:p>
        </p:txBody>
      </p:sp>
      <p:sp>
        <p:nvSpPr>
          <p:cNvPr id="19" name="Text 16"/>
          <p:cNvSpPr/>
          <p:nvPr/>
        </p:nvSpPr>
        <p:spPr>
          <a:xfrm>
            <a:off x="2727601" y="4068366"/>
            <a:ext cx="1798913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800" b="1" dirty="0">
                <a:solidFill>
                  <a:srgbClr val="EF444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76.4%</a:t>
            </a:r>
            <a:endParaRPr lang="en-US" sz="1800" dirty="0"/>
          </a:p>
        </p:txBody>
      </p:sp>
      <p:sp>
        <p:nvSpPr>
          <p:cNvPr id="20" name="Text 17"/>
          <p:cNvSpPr/>
          <p:nvPr/>
        </p:nvSpPr>
        <p:spPr>
          <a:xfrm>
            <a:off x="2727601" y="4468416"/>
            <a:ext cx="1798913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D1D5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Employ polymorphic tactics</a:t>
            </a:r>
            <a:endParaRPr lang="en-US" sz="732" dirty="0"/>
          </a:p>
        </p:txBody>
      </p:sp>
      <p:pic>
        <p:nvPicPr>
          <p:cNvPr id="21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8014" y="1141214"/>
            <a:ext cx="3474458" cy="357187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29074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428625"/>
            <a:ext cx="80010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800" b="1" dirty="0">
                <a:solidFill>
                  <a:srgbClr val="1E3A8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AI Attack Vectors</a:t>
            </a:r>
            <a:endParaRPr lang="en-US" sz="1800" dirty="0"/>
          </a:p>
        </p:txBody>
      </p:sp>
      <p:sp>
        <p:nvSpPr>
          <p:cNvPr id="4" name="Shape 1"/>
          <p:cNvSpPr/>
          <p:nvPr/>
        </p:nvSpPr>
        <p:spPr>
          <a:xfrm>
            <a:off x="571500" y="1021556"/>
            <a:ext cx="428625" cy="428625"/>
          </a:xfrm>
          <a:prstGeom prst="ellipse">
            <a:avLst/>
          </a:prstGeom>
          <a:solidFill>
            <a:srgbClr val="EF4444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5" name="Text 2"/>
          <p:cNvSpPr/>
          <p:nvPr/>
        </p:nvSpPr>
        <p:spPr>
          <a:xfrm>
            <a:off x="571500" y="1021556"/>
            <a:ext cx="428625" cy="4286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575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</a:t>
            </a:r>
            <a:endParaRPr lang="en-US" sz="1575" dirty="0"/>
          </a:p>
        </p:txBody>
      </p:sp>
      <p:sp>
        <p:nvSpPr>
          <p:cNvPr id="6" name="Text 3"/>
          <p:cNvSpPr/>
          <p:nvPr/>
        </p:nvSpPr>
        <p:spPr>
          <a:xfrm>
            <a:off x="1143000" y="1021556"/>
            <a:ext cx="7429500" cy="188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238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AI-Powered Phishing &amp; Social Engineering</a:t>
            </a:r>
            <a:endParaRPr lang="en-US" sz="1238" dirty="0"/>
          </a:p>
        </p:txBody>
      </p:sp>
      <p:sp>
        <p:nvSpPr>
          <p:cNvPr id="7" name="Text 4"/>
          <p:cNvSpPr/>
          <p:nvPr/>
        </p:nvSpPr>
        <p:spPr>
          <a:xfrm>
            <a:off x="1143000" y="1310153"/>
            <a:ext cx="128615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EF444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▪</a:t>
            </a:r>
            <a:endParaRPr lang="en-US" sz="942" dirty="0"/>
          </a:p>
        </p:txBody>
      </p:sp>
      <p:sp>
        <p:nvSpPr>
          <p:cNvPr id="8" name="Text 5"/>
          <p:cNvSpPr/>
          <p:nvPr/>
        </p:nvSpPr>
        <p:spPr>
          <a:xfrm>
            <a:off x="1343053" y="1295865"/>
            <a:ext cx="2448744" cy="16073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85" dirty="0">
                <a:solidFill>
                  <a:srgbClr val="4B556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17.3% year-over-year increase in phishing emails</a:t>
            </a:r>
            <a:endParaRPr lang="en-US" sz="785" dirty="0"/>
          </a:p>
        </p:txBody>
      </p:sp>
      <p:sp>
        <p:nvSpPr>
          <p:cNvPr id="9" name="Text 6"/>
          <p:cNvSpPr/>
          <p:nvPr/>
        </p:nvSpPr>
        <p:spPr>
          <a:xfrm>
            <a:off x="1143000" y="1574471"/>
            <a:ext cx="128615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EF444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▪</a:t>
            </a:r>
            <a:endParaRPr lang="en-US" sz="942" dirty="0"/>
          </a:p>
        </p:txBody>
      </p:sp>
      <p:sp>
        <p:nvSpPr>
          <p:cNvPr id="10" name="Text 7"/>
          <p:cNvSpPr/>
          <p:nvPr/>
        </p:nvSpPr>
        <p:spPr>
          <a:xfrm>
            <a:off x="1343053" y="1560184"/>
            <a:ext cx="3563922" cy="16073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85" dirty="0">
                <a:solidFill>
                  <a:srgbClr val="4B556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AI generates content indistinguishable from legitimate communication</a:t>
            </a:r>
            <a:endParaRPr lang="en-US" sz="785" dirty="0"/>
          </a:p>
        </p:txBody>
      </p:sp>
      <p:sp>
        <p:nvSpPr>
          <p:cNvPr id="11" name="Text 8"/>
          <p:cNvSpPr/>
          <p:nvPr/>
        </p:nvSpPr>
        <p:spPr>
          <a:xfrm>
            <a:off x="1143000" y="1838790"/>
            <a:ext cx="128615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EF444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▪</a:t>
            </a:r>
            <a:endParaRPr lang="en-US" sz="942" dirty="0"/>
          </a:p>
        </p:txBody>
      </p:sp>
      <p:sp>
        <p:nvSpPr>
          <p:cNvPr id="12" name="Text 9"/>
          <p:cNvSpPr/>
          <p:nvPr/>
        </p:nvSpPr>
        <p:spPr>
          <a:xfrm>
            <a:off x="1343053" y="1824503"/>
            <a:ext cx="3651461" cy="16073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85" dirty="0">
                <a:solidFill>
                  <a:srgbClr val="4B556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Polymorphic campaigns adapt to evade detection - each iteration unique</a:t>
            </a:r>
            <a:endParaRPr lang="en-US" sz="785" dirty="0"/>
          </a:p>
        </p:txBody>
      </p:sp>
      <p:sp>
        <p:nvSpPr>
          <p:cNvPr id="13" name="Shape 10"/>
          <p:cNvSpPr/>
          <p:nvPr/>
        </p:nvSpPr>
        <p:spPr>
          <a:xfrm>
            <a:off x="571500" y="2210265"/>
            <a:ext cx="428625" cy="428625"/>
          </a:xfrm>
          <a:prstGeom prst="ellipse">
            <a:avLst/>
          </a:prstGeom>
          <a:solidFill>
            <a:srgbClr val="F97316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4" name="Text 11"/>
          <p:cNvSpPr/>
          <p:nvPr/>
        </p:nvSpPr>
        <p:spPr>
          <a:xfrm>
            <a:off x="571500" y="2210265"/>
            <a:ext cx="428625" cy="4286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575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2</a:t>
            </a:r>
            <a:endParaRPr lang="en-US" sz="1575" dirty="0"/>
          </a:p>
        </p:txBody>
      </p:sp>
      <p:sp>
        <p:nvSpPr>
          <p:cNvPr id="15" name="Text 12"/>
          <p:cNvSpPr/>
          <p:nvPr/>
        </p:nvSpPr>
        <p:spPr>
          <a:xfrm>
            <a:off x="1143000" y="2210265"/>
            <a:ext cx="7429500" cy="188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238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Automated Vulnerability Exploitation</a:t>
            </a:r>
            <a:endParaRPr lang="en-US" sz="1238" dirty="0"/>
          </a:p>
        </p:txBody>
      </p:sp>
      <p:sp>
        <p:nvSpPr>
          <p:cNvPr id="16" name="Text 13"/>
          <p:cNvSpPr/>
          <p:nvPr/>
        </p:nvSpPr>
        <p:spPr>
          <a:xfrm>
            <a:off x="1143000" y="2498861"/>
            <a:ext cx="128615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EF444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▪</a:t>
            </a:r>
            <a:endParaRPr lang="en-US" sz="942" dirty="0"/>
          </a:p>
        </p:txBody>
      </p:sp>
      <p:sp>
        <p:nvSpPr>
          <p:cNvPr id="17" name="Text 14"/>
          <p:cNvSpPr/>
          <p:nvPr/>
        </p:nvSpPr>
        <p:spPr>
          <a:xfrm>
            <a:off x="1343053" y="2484574"/>
            <a:ext cx="2377167" cy="16073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85" dirty="0">
                <a:solidFill>
                  <a:srgbClr val="4B556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AI systems continuously scan for vulnerabilities</a:t>
            </a:r>
            <a:endParaRPr lang="en-US" sz="785" dirty="0"/>
          </a:p>
        </p:txBody>
      </p:sp>
      <p:sp>
        <p:nvSpPr>
          <p:cNvPr id="18" name="Text 15"/>
          <p:cNvSpPr/>
          <p:nvPr/>
        </p:nvSpPr>
        <p:spPr>
          <a:xfrm>
            <a:off x="1143000" y="2763180"/>
            <a:ext cx="128615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EF444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▪</a:t>
            </a:r>
            <a:endParaRPr lang="en-US" sz="942" dirty="0"/>
          </a:p>
        </p:txBody>
      </p:sp>
      <p:sp>
        <p:nvSpPr>
          <p:cNvPr id="19" name="Text 16"/>
          <p:cNvSpPr/>
          <p:nvPr/>
        </p:nvSpPr>
        <p:spPr>
          <a:xfrm>
            <a:off x="1343053" y="2748893"/>
            <a:ext cx="1806559" cy="16073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85" dirty="0">
                <a:solidFill>
                  <a:srgbClr val="4B556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Automatically generate exploit code</a:t>
            </a:r>
            <a:endParaRPr lang="en-US" sz="785" dirty="0"/>
          </a:p>
        </p:txBody>
      </p:sp>
      <p:sp>
        <p:nvSpPr>
          <p:cNvPr id="20" name="Text 17"/>
          <p:cNvSpPr/>
          <p:nvPr/>
        </p:nvSpPr>
        <p:spPr>
          <a:xfrm>
            <a:off x="1143000" y="3027499"/>
            <a:ext cx="128615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EF444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▪</a:t>
            </a:r>
            <a:endParaRPr lang="en-US" sz="942" dirty="0"/>
          </a:p>
        </p:txBody>
      </p:sp>
      <p:sp>
        <p:nvSpPr>
          <p:cNvPr id="21" name="Text 18"/>
          <p:cNvSpPr/>
          <p:nvPr/>
        </p:nvSpPr>
        <p:spPr>
          <a:xfrm>
            <a:off x="1343053" y="3013211"/>
            <a:ext cx="3823888" cy="16073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85" dirty="0">
                <a:solidFill>
                  <a:srgbClr val="4B556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Window: vulnerability disclosure → exploitation shrunk from weeks to hours</a:t>
            </a:r>
            <a:endParaRPr lang="en-US" sz="785" dirty="0"/>
          </a:p>
        </p:txBody>
      </p:sp>
      <p:sp>
        <p:nvSpPr>
          <p:cNvPr id="22" name="Shape 19"/>
          <p:cNvSpPr/>
          <p:nvPr/>
        </p:nvSpPr>
        <p:spPr>
          <a:xfrm>
            <a:off x="571500" y="3398974"/>
            <a:ext cx="428625" cy="428625"/>
          </a:xfrm>
          <a:prstGeom prst="ellipse">
            <a:avLst/>
          </a:prstGeom>
          <a:solidFill>
            <a:srgbClr val="A855F7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23" name="Text 20"/>
          <p:cNvSpPr/>
          <p:nvPr/>
        </p:nvSpPr>
        <p:spPr>
          <a:xfrm>
            <a:off x="571500" y="3398974"/>
            <a:ext cx="428625" cy="4286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575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3</a:t>
            </a:r>
            <a:endParaRPr lang="en-US" sz="1575" dirty="0"/>
          </a:p>
        </p:txBody>
      </p:sp>
      <p:sp>
        <p:nvSpPr>
          <p:cNvPr id="24" name="Text 21"/>
          <p:cNvSpPr/>
          <p:nvPr/>
        </p:nvSpPr>
        <p:spPr>
          <a:xfrm>
            <a:off x="1143000" y="3398974"/>
            <a:ext cx="7429500" cy="188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238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Deepfakes &amp; Synthetic Identity Fraud</a:t>
            </a:r>
            <a:endParaRPr lang="en-US" sz="1238" dirty="0"/>
          </a:p>
        </p:txBody>
      </p:sp>
      <p:sp>
        <p:nvSpPr>
          <p:cNvPr id="25" name="Text 22"/>
          <p:cNvSpPr/>
          <p:nvPr/>
        </p:nvSpPr>
        <p:spPr>
          <a:xfrm>
            <a:off x="1143000" y="3687570"/>
            <a:ext cx="128615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EF444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▪</a:t>
            </a:r>
            <a:endParaRPr lang="en-US" sz="942" dirty="0"/>
          </a:p>
        </p:txBody>
      </p:sp>
      <p:sp>
        <p:nvSpPr>
          <p:cNvPr id="26" name="Text 23"/>
          <p:cNvSpPr/>
          <p:nvPr/>
        </p:nvSpPr>
        <p:spPr>
          <a:xfrm>
            <a:off x="1343053" y="3673283"/>
            <a:ext cx="2796890" cy="16073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85" dirty="0">
                <a:solidFill>
                  <a:srgbClr val="4B556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AI-generated identities bypass biometric authentication</a:t>
            </a:r>
            <a:endParaRPr lang="en-US" sz="785" dirty="0"/>
          </a:p>
        </p:txBody>
      </p:sp>
      <p:sp>
        <p:nvSpPr>
          <p:cNvPr id="27" name="Text 24"/>
          <p:cNvSpPr/>
          <p:nvPr/>
        </p:nvSpPr>
        <p:spPr>
          <a:xfrm>
            <a:off x="1143000" y="3951889"/>
            <a:ext cx="128615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EF444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▪</a:t>
            </a:r>
            <a:endParaRPr lang="en-US" sz="942" dirty="0"/>
          </a:p>
        </p:txBody>
      </p:sp>
      <p:sp>
        <p:nvSpPr>
          <p:cNvPr id="28" name="Text 25"/>
          <p:cNvSpPr/>
          <p:nvPr/>
        </p:nvSpPr>
        <p:spPr>
          <a:xfrm>
            <a:off x="1343053" y="3937602"/>
            <a:ext cx="2267331" cy="16073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85" dirty="0">
                <a:solidFill>
                  <a:srgbClr val="4B556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Audio and video deepfakes enable CEO fraud</a:t>
            </a:r>
            <a:endParaRPr lang="en-US" sz="785" dirty="0"/>
          </a:p>
        </p:txBody>
      </p:sp>
      <p:sp>
        <p:nvSpPr>
          <p:cNvPr id="29" name="Text 26"/>
          <p:cNvSpPr/>
          <p:nvPr/>
        </p:nvSpPr>
        <p:spPr>
          <a:xfrm>
            <a:off x="1143000" y="4216208"/>
            <a:ext cx="128615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EF444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▪</a:t>
            </a:r>
            <a:endParaRPr lang="en-US" sz="942" dirty="0"/>
          </a:p>
        </p:txBody>
      </p:sp>
      <p:sp>
        <p:nvSpPr>
          <p:cNvPr id="30" name="Text 27"/>
          <p:cNvSpPr/>
          <p:nvPr/>
        </p:nvSpPr>
        <p:spPr>
          <a:xfrm>
            <a:off x="1343053" y="4201920"/>
            <a:ext cx="2270234" cy="16073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85" dirty="0">
                <a:solidFill>
                  <a:srgbClr val="4B556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Compromises trust in digital identity systems</a:t>
            </a:r>
            <a:endParaRPr lang="en-US" sz="785" dirty="0"/>
          </a:p>
        </p:txBody>
      </p:sp>
      <p:sp>
        <p:nvSpPr>
          <p:cNvPr id="31" name="Shape 28"/>
          <p:cNvSpPr/>
          <p:nvPr/>
        </p:nvSpPr>
        <p:spPr>
          <a:xfrm>
            <a:off x="571500" y="4587683"/>
            <a:ext cx="428625" cy="428625"/>
          </a:xfrm>
          <a:prstGeom prst="ellipse">
            <a:avLst/>
          </a:prstGeom>
          <a:solidFill>
            <a:srgbClr val="DC2626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32" name="Text 29"/>
          <p:cNvSpPr/>
          <p:nvPr/>
        </p:nvSpPr>
        <p:spPr>
          <a:xfrm>
            <a:off x="571500" y="4587683"/>
            <a:ext cx="428625" cy="4286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575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4</a:t>
            </a:r>
            <a:endParaRPr lang="en-US" sz="1575" dirty="0"/>
          </a:p>
        </p:txBody>
      </p:sp>
      <p:sp>
        <p:nvSpPr>
          <p:cNvPr id="33" name="Text 30"/>
          <p:cNvSpPr/>
          <p:nvPr/>
        </p:nvSpPr>
        <p:spPr>
          <a:xfrm>
            <a:off x="1143000" y="4587683"/>
            <a:ext cx="7429500" cy="188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238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AI-Driven Ransomware &amp; Polymorphic Malware</a:t>
            </a:r>
            <a:endParaRPr lang="en-US" sz="1238" dirty="0"/>
          </a:p>
        </p:txBody>
      </p:sp>
      <p:sp>
        <p:nvSpPr>
          <p:cNvPr id="34" name="Text 31"/>
          <p:cNvSpPr/>
          <p:nvPr/>
        </p:nvSpPr>
        <p:spPr>
          <a:xfrm>
            <a:off x="1143000" y="4876279"/>
            <a:ext cx="128615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EF444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▪</a:t>
            </a:r>
            <a:endParaRPr lang="en-US" sz="942" dirty="0"/>
          </a:p>
        </p:txBody>
      </p:sp>
      <p:sp>
        <p:nvSpPr>
          <p:cNvPr id="35" name="Text 32"/>
          <p:cNvSpPr/>
          <p:nvPr/>
        </p:nvSpPr>
        <p:spPr>
          <a:xfrm>
            <a:off x="1343053" y="4861992"/>
            <a:ext cx="2008873" cy="16073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85" dirty="0">
                <a:solidFill>
                  <a:srgbClr val="4B556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22.6% increase in ransomware payloads</a:t>
            </a:r>
            <a:endParaRPr lang="en-US" sz="785" dirty="0"/>
          </a:p>
        </p:txBody>
      </p:sp>
      <p:sp>
        <p:nvSpPr>
          <p:cNvPr id="36" name="Text 33"/>
          <p:cNvSpPr/>
          <p:nvPr/>
        </p:nvSpPr>
        <p:spPr>
          <a:xfrm>
            <a:off x="1143000" y="5140598"/>
            <a:ext cx="128615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EF444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▪</a:t>
            </a:r>
            <a:endParaRPr lang="en-US" sz="942" dirty="0"/>
          </a:p>
        </p:txBody>
      </p:sp>
      <p:sp>
        <p:nvSpPr>
          <p:cNvPr id="37" name="Text 34"/>
          <p:cNvSpPr/>
          <p:nvPr/>
        </p:nvSpPr>
        <p:spPr>
          <a:xfrm>
            <a:off x="1343053" y="5133454"/>
            <a:ext cx="648100" cy="14644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85" b="1" dirty="0">
                <a:solidFill>
                  <a:srgbClr val="4B556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PromptLock</a:t>
            </a:r>
            <a:endParaRPr lang="en-US" sz="785" dirty="0"/>
          </a:p>
        </p:txBody>
      </p:sp>
      <p:sp>
        <p:nvSpPr>
          <p:cNvPr id="38" name="Text 35"/>
          <p:cNvSpPr/>
          <p:nvPr/>
        </p:nvSpPr>
        <p:spPr>
          <a:xfrm>
            <a:off x="1991153" y="5133454"/>
            <a:ext cx="2381017" cy="14644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85" dirty="0">
                <a:solidFill>
                  <a:srgbClr val="4B556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(ESET, Aug 2025): First ransomware using LLMs</a:t>
            </a:r>
            <a:endParaRPr lang="en-US" sz="785" dirty="0"/>
          </a:p>
        </p:txBody>
      </p:sp>
      <p:sp>
        <p:nvSpPr>
          <p:cNvPr id="39" name="Text 36"/>
          <p:cNvSpPr/>
          <p:nvPr/>
        </p:nvSpPr>
        <p:spPr>
          <a:xfrm>
            <a:off x="1143000" y="5404917"/>
            <a:ext cx="128615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EF444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▪</a:t>
            </a:r>
            <a:endParaRPr lang="en-US" sz="942" dirty="0"/>
          </a:p>
        </p:txBody>
      </p:sp>
      <p:sp>
        <p:nvSpPr>
          <p:cNvPr id="40" name="Text 37"/>
          <p:cNvSpPr/>
          <p:nvPr/>
        </p:nvSpPr>
        <p:spPr>
          <a:xfrm>
            <a:off x="1343053" y="5390629"/>
            <a:ext cx="3237849" cy="16073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85" dirty="0">
                <a:solidFill>
                  <a:srgbClr val="4B556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Generates attack code on-the-fly, targets Windows/Linux/macOS</a:t>
            </a:r>
            <a:endParaRPr lang="en-US" sz="785" dirty="0"/>
          </a:p>
        </p:txBody>
      </p:sp>
      <p:sp>
        <p:nvSpPr>
          <p:cNvPr id="41" name="Text 38"/>
          <p:cNvSpPr/>
          <p:nvPr/>
        </p:nvSpPr>
        <p:spPr>
          <a:xfrm>
            <a:off x="1143000" y="5669235"/>
            <a:ext cx="128615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EF444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▪</a:t>
            </a:r>
            <a:endParaRPr lang="en-US" sz="942" dirty="0"/>
          </a:p>
        </p:txBody>
      </p:sp>
      <p:sp>
        <p:nvSpPr>
          <p:cNvPr id="42" name="Text 39"/>
          <p:cNvSpPr/>
          <p:nvPr/>
        </p:nvSpPr>
        <p:spPr>
          <a:xfrm>
            <a:off x="1343053" y="5654948"/>
            <a:ext cx="3422805" cy="16073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85" dirty="0">
                <a:solidFill>
                  <a:srgbClr val="4B556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Polymorphic behavior makes traditional detection nearly impossible</a:t>
            </a:r>
            <a:endParaRPr lang="en-US" sz="785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64356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428625"/>
            <a:ext cx="80010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800" b="1" dirty="0">
                <a:solidFill>
                  <a:srgbClr val="1E3A8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The Adversarial Advantage</a:t>
            </a:r>
            <a:endParaRPr lang="en-US" sz="1800" dirty="0"/>
          </a:p>
        </p:txBody>
      </p:sp>
      <p:sp>
        <p:nvSpPr>
          <p:cNvPr id="4" name="Shape 1"/>
          <p:cNvSpPr/>
          <p:nvPr/>
        </p:nvSpPr>
        <p:spPr>
          <a:xfrm>
            <a:off x="571500" y="1021556"/>
            <a:ext cx="8001000" cy="3536156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5" name="Text 2"/>
          <p:cNvSpPr/>
          <p:nvPr/>
        </p:nvSpPr>
        <p:spPr>
          <a:xfrm>
            <a:off x="785813" y="1235869"/>
            <a:ext cx="7572375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046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AI-Powered vs Traditional Attack Capabilities</a:t>
            </a:r>
            <a:endParaRPr lang="en-US" sz="1046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813" y="1628775"/>
            <a:ext cx="7572375" cy="2714625"/>
          </a:xfrm>
          <a:prstGeom prst="rect">
            <a:avLst/>
          </a:prstGeom>
        </p:spPr>
      </p:pic>
      <p:sp>
        <p:nvSpPr>
          <p:cNvPr id="7" name="Shape 3"/>
          <p:cNvSpPr/>
          <p:nvPr/>
        </p:nvSpPr>
        <p:spPr>
          <a:xfrm>
            <a:off x="571500" y="4736306"/>
            <a:ext cx="8001000" cy="478631"/>
          </a:xfrm>
          <a:prstGeom prst="rect">
            <a:avLst/>
          </a:prstGeom>
          <a:solidFill>
            <a:srgbClr val="FEE2E2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8" name="Shape 4"/>
          <p:cNvSpPr/>
          <p:nvPr/>
        </p:nvSpPr>
        <p:spPr>
          <a:xfrm>
            <a:off x="571500" y="4736306"/>
            <a:ext cx="42863" cy="478631"/>
          </a:xfrm>
          <a:prstGeom prst="rect">
            <a:avLst/>
          </a:prstGeom>
          <a:solidFill>
            <a:srgbClr val="DC2626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9" name="Text 5"/>
          <p:cNvSpPr/>
          <p:nvPr/>
        </p:nvSpPr>
        <p:spPr>
          <a:xfrm>
            <a:off x="785813" y="4879181"/>
            <a:ext cx="7572375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7F1D1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Key Insight: AI attacks scale exponentially; human defenses scale linearly</a:t>
            </a:r>
            <a:endParaRPr lang="en-US" sz="942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428625"/>
            <a:ext cx="80010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800" b="1" dirty="0">
                <a:solidFill>
                  <a:srgbClr val="1E3A8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AI as Ally: The Defense Imperative</a:t>
            </a:r>
            <a:endParaRPr lang="en-US" sz="18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985838"/>
            <a:ext cx="2000250" cy="142875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857500" y="1219433"/>
            <a:ext cx="5715000" cy="2400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Human-only security operations cannot match AI-powered threats</a:t>
            </a:r>
            <a:endParaRPr lang="en-US" sz="1350" dirty="0"/>
          </a:p>
        </p:txBody>
      </p:sp>
      <p:sp>
        <p:nvSpPr>
          <p:cNvPr id="6" name="Shape 2"/>
          <p:cNvSpPr/>
          <p:nvPr/>
        </p:nvSpPr>
        <p:spPr>
          <a:xfrm>
            <a:off x="2857500" y="1602321"/>
            <a:ext cx="5715000" cy="578644"/>
          </a:xfrm>
          <a:prstGeom prst="rect">
            <a:avLst/>
          </a:prstGeom>
          <a:solidFill>
            <a:srgbClr val="BFDBFE"/>
          </a:solidFill>
          <a:ln w="397">
            <a:solidFill>
              <a:srgbClr val="3B82F6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7" name="Text 3"/>
          <p:cNvSpPr/>
          <p:nvPr/>
        </p:nvSpPr>
        <p:spPr>
          <a:xfrm>
            <a:off x="3071813" y="1773771"/>
            <a:ext cx="5286375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238" b="1" dirty="0">
                <a:solidFill>
                  <a:srgbClr val="1E3A8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AI Defense: Not Optional - Essential for Survival</a:t>
            </a:r>
            <a:endParaRPr lang="en-US" sz="1238" dirty="0"/>
          </a:p>
        </p:txBody>
      </p:sp>
      <p:sp>
        <p:nvSpPr>
          <p:cNvPr id="8" name="Shape 4"/>
          <p:cNvSpPr/>
          <p:nvPr/>
        </p:nvSpPr>
        <p:spPr>
          <a:xfrm>
            <a:off x="571500" y="2664619"/>
            <a:ext cx="3911203" cy="768651"/>
          </a:xfrm>
          <a:prstGeom prst="rect">
            <a:avLst/>
          </a:prstGeom>
          <a:solidFill>
            <a:srgbClr val="2563EB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9" name="Text 5"/>
          <p:cNvSpPr/>
          <p:nvPr/>
        </p:nvSpPr>
        <p:spPr>
          <a:xfrm>
            <a:off x="857250" y="2843213"/>
            <a:ext cx="1943546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Real-Time Threat Detection</a:t>
            </a:r>
            <a:endParaRPr lang="en-US" sz="1046" dirty="0"/>
          </a:p>
        </p:txBody>
      </p:sp>
      <p:sp>
        <p:nvSpPr>
          <p:cNvPr id="10" name="Text 6"/>
          <p:cNvSpPr/>
          <p:nvPr/>
        </p:nvSpPr>
        <p:spPr>
          <a:xfrm>
            <a:off x="785813" y="3114675"/>
            <a:ext cx="3482578" cy="14000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FFFFFF">
                    <a:alpha val="95000"/>
                  </a:srgbClr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Analyze billions of events simultaneously</a:t>
            </a:r>
            <a:endParaRPr lang="en-US" sz="732" dirty="0"/>
          </a:p>
        </p:txBody>
      </p:sp>
      <p:sp>
        <p:nvSpPr>
          <p:cNvPr id="11" name="Shape 7"/>
          <p:cNvSpPr/>
          <p:nvPr/>
        </p:nvSpPr>
        <p:spPr>
          <a:xfrm>
            <a:off x="4661297" y="2664619"/>
            <a:ext cx="3911203" cy="768651"/>
          </a:xfrm>
          <a:prstGeom prst="rect">
            <a:avLst/>
          </a:prstGeom>
          <a:solidFill>
            <a:srgbClr val="0891B2"/>
          </a:solidFill>
          <a:ln/>
        </p:spPr>
        <p:txBody>
          <a:bodyPr/>
          <a:lstStyle/>
          <a:p>
            <a:endParaRPr lang="en-GB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75609" y="2864644"/>
            <a:ext cx="171450" cy="171450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5118497" y="2843213"/>
            <a:ext cx="1456627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Behavioral Analytics</a:t>
            </a:r>
            <a:endParaRPr lang="en-US" sz="1046" dirty="0"/>
          </a:p>
        </p:txBody>
      </p:sp>
      <p:sp>
        <p:nvSpPr>
          <p:cNvPr id="14" name="Text 9"/>
          <p:cNvSpPr/>
          <p:nvPr/>
        </p:nvSpPr>
        <p:spPr>
          <a:xfrm>
            <a:off x="4875609" y="3114675"/>
            <a:ext cx="3482578" cy="14000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FFFFFF">
                    <a:alpha val="95000"/>
                  </a:srgbClr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Detect anomalies and zero-day attacks</a:t>
            </a:r>
            <a:endParaRPr lang="en-US" sz="732" dirty="0"/>
          </a:p>
        </p:txBody>
      </p:sp>
      <p:sp>
        <p:nvSpPr>
          <p:cNvPr id="15" name="Shape 10"/>
          <p:cNvSpPr/>
          <p:nvPr/>
        </p:nvSpPr>
        <p:spPr>
          <a:xfrm>
            <a:off x="571500" y="3611863"/>
            <a:ext cx="3911203" cy="768651"/>
          </a:xfrm>
          <a:prstGeom prst="rect">
            <a:avLst/>
          </a:prstGeom>
          <a:solidFill>
            <a:srgbClr val="4F46E5"/>
          </a:solidFill>
          <a:ln/>
        </p:spPr>
        <p:txBody>
          <a:bodyPr/>
          <a:lstStyle/>
          <a:p>
            <a:endParaRPr lang="en-GB"/>
          </a:p>
        </p:txBody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5813" y="3811888"/>
            <a:ext cx="128588" cy="171450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985838" y="3790457"/>
            <a:ext cx="1521479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Automated Response</a:t>
            </a:r>
            <a:endParaRPr lang="en-US" sz="1046" dirty="0"/>
          </a:p>
        </p:txBody>
      </p:sp>
      <p:sp>
        <p:nvSpPr>
          <p:cNvPr id="18" name="Text 12"/>
          <p:cNvSpPr/>
          <p:nvPr/>
        </p:nvSpPr>
        <p:spPr>
          <a:xfrm>
            <a:off x="785813" y="4061920"/>
            <a:ext cx="3482578" cy="14000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FFFFFF">
                    <a:alpha val="95000"/>
                  </a:srgbClr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React at machine speed, not human pace</a:t>
            </a:r>
            <a:endParaRPr lang="en-US" sz="732" dirty="0"/>
          </a:p>
        </p:txBody>
      </p:sp>
      <p:sp>
        <p:nvSpPr>
          <p:cNvPr id="19" name="Shape 13"/>
          <p:cNvSpPr/>
          <p:nvPr/>
        </p:nvSpPr>
        <p:spPr>
          <a:xfrm>
            <a:off x="4661297" y="3611863"/>
            <a:ext cx="3911203" cy="768651"/>
          </a:xfrm>
          <a:prstGeom prst="rect">
            <a:avLst/>
          </a:prstGeom>
          <a:solidFill>
            <a:srgbClr val="7C3AED"/>
          </a:solidFill>
          <a:ln/>
        </p:spPr>
        <p:txBody>
          <a:bodyPr/>
          <a:lstStyle/>
          <a:p>
            <a:endParaRPr lang="en-GB"/>
          </a:p>
        </p:txBody>
      </p:sp>
      <p:pic>
        <p:nvPicPr>
          <p:cNvPr id="20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75609" y="3811888"/>
            <a:ext cx="171450" cy="171450"/>
          </a:xfrm>
          <a:prstGeom prst="rect">
            <a:avLst/>
          </a:prstGeom>
        </p:spPr>
      </p:pic>
      <p:sp>
        <p:nvSpPr>
          <p:cNvPr id="21" name="Text 14"/>
          <p:cNvSpPr/>
          <p:nvPr/>
        </p:nvSpPr>
        <p:spPr>
          <a:xfrm>
            <a:off x="5118497" y="3790457"/>
            <a:ext cx="1605362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Predictive Intelligence</a:t>
            </a:r>
            <a:endParaRPr lang="en-US" sz="1046" dirty="0"/>
          </a:p>
        </p:txBody>
      </p:sp>
      <p:sp>
        <p:nvSpPr>
          <p:cNvPr id="22" name="Text 15"/>
          <p:cNvSpPr/>
          <p:nvPr/>
        </p:nvSpPr>
        <p:spPr>
          <a:xfrm>
            <a:off x="4875609" y="4061920"/>
            <a:ext cx="3482578" cy="14000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FFFFFF">
                    <a:alpha val="95000"/>
                  </a:srgbClr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Anticipate threats before they materialize</a:t>
            </a:r>
            <a:endParaRPr lang="en-US" sz="732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428625"/>
            <a:ext cx="80010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800" b="1" dirty="0">
                <a:solidFill>
                  <a:srgbClr val="1E3A8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AI Defense Mechanisms</a:t>
            </a:r>
            <a:endParaRPr lang="en-US" sz="1800" dirty="0"/>
          </a:p>
        </p:txBody>
      </p:sp>
      <p:sp>
        <p:nvSpPr>
          <p:cNvPr id="4" name="Shape 1"/>
          <p:cNvSpPr/>
          <p:nvPr/>
        </p:nvSpPr>
        <p:spPr>
          <a:xfrm>
            <a:off x="571500" y="1410891"/>
            <a:ext cx="428625" cy="428625"/>
          </a:xfrm>
          <a:prstGeom prst="ellipse">
            <a:avLst/>
          </a:prstGeom>
          <a:solidFill>
            <a:srgbClr val="2563EB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5" name="Text 2"/>
          <p:cNvSpPr/>
          <p:nvPr/>
        </p:nvSpPr>
        <p:spPr>
          <a:xfrm>
            <a:off x="1143000" y="1410891"/>
            <a:ext cx="3250406" cy="18573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1E3A8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Real-Time Threat Detection</a:t>
            </a:r>
            <a:endParaRPr lang="en-US" sz="1046" dirty="0"/>
          </a:p>
        </p:txBody>
      </p:sp>
      <p:sp>
        <p:nvSpPr>
          <p:cNvPr id="6" name="Text 3"/>
          <p:cNvSpPr/>
          <p:nvPr/>
        </p:nvSpPr>
        <p:spPr>
          <a:xfrm>
            <a:off x="1143000" y="1653778"/>
            <a:ext cx="3250406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4B556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Analyze billions of events simultaneously to identify threats as they emerge</a:t>
            </a:r>
            <a:endParaRPr lang="en-US" sz="837" dirty="0"/>
          </a:p>
        </p:txBody>
      </p:sp>
      <p:sp>
        <p:nvSpPr>
          <p:cNvPr id="7" name="Shape 4"/>
          <p:cNvSpPr/>
          <p:nvPr/>
        </p:nvSpPr>
        <p:spPr>
          <a:xfrm>
            <a:off x="571500" y="2210991"/>
            <a:ext cx="428625" cy="428625"/>
          </a:xfrm>
          <a:prstGeom prst="ellipse">
            <a:avLst/>
          </a:prstGeom>
          <a:solidFill>
            <a:srgbClr val="0891B2"/>
          </a:solidFill>
          <a:ln/>
        </p:spPr>
        <p:txBody>
          <a:bodyPr/>
          <a:lstStyle/>
          <a:p>
            <a:endParaRPr lang="en-GB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944" y="2332434"/>
            <a:ext cx="185738" cy="185738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1143000" y="2210991"/>
            <a:ext cx="3250406" cy="18573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1E3A8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Behavioral Analytics</a:t>
            </a:r>
            <a:endParaRPr lang="en-US" sz="1046" dirty="0"/>
          </a:p>
        </p:txBody>
      </p:sp>
      <p:sp>
        <p:nvSpPr>
          <p:cNvPr id="10" name="Text 6"/>
          <p:cNvSpPr/>
          <p:nvPr/>
        </p:nvSpPr>
        <p:spPr>
          <a:xfrm>
            <a:off x="1143000" y="2453878"/>
            <a:ext cx="3250406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4B556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Detect anomalies and zero-day attacks through pattern recognition and machine learning</a:t>
            </a:r>
            <a:endParaRPr lang="en-US" sz="837" dirty="0"/>
          </a:p>
        </p:txBody>
      </p:sp>
      <p:sp>
        <p:nvSpPr>
          <p:cNvPr id="11" name="Shape 7"/>
          <p:cNvSpPr/>
          <p:nvPr/>
        </p:nvSpPr>
        <p:spPr>
          <a:xfrm>
            <a:off x="571500" y="3011091"/>
            <a:ext cx="428625" cy="428625"/>
          </a:xfrm>
          <a:prstGeom prst="ellipse">
            <a:avLst/>
          </a:prstGeom>
          <a:solidFill>
            <a:srgbClr val="4F46E5"/>
          </a:solidFill>
          <a:ln/>
        </p:spPr>
        <p:txBody>
          <a:bodyPr/>
          <a:lstStyle/>
          <a:p>
            <a:endParaRPr lang="en-GB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6161" y="3132534"/>
            <a:ext cx="139303" cy="185738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143000" y="3011091"/>
            <a:ext cx="3250406" cy="18573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1E3A8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Automated Response</a:t>
            </a:r>
            <a:endParaRPr lang="en-US" sz="1046" dirty="0"/>
          </a:p>
        </p:txBody>
      </p:sp>
      <p:sp>
        <p:nvSpPr>
          <p:cNvPr id="14" name="Text 9"/>
          <p:cNvSpPr/>
          <p:nvPr/>
        </p:nvSpPr>
        <p:spPr>
          <a:xfrm>
            <a:off x="1143000" y="3253978"/>
            <a:ext cx="3250406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4B556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React at machine speed, not human pace, to contain and neutralize threats instantly</a:t>
            </a:r>
            <a:endParaRPr lang="en-US" sz="837" dirty="0"/>
          </a:p>
        </p:txBody>
      </p:sp>
      <p:sp>
        <p:nvSpPr>
          <p:cNvPr id="15" name="Shape 10"/>
          <p:cNvSpPr/>
          <p:nvPr/>
        </p:nvSpPr>
        <p:spPr>
          <a:xfrm>
            <a:off x="571500" y="3811191"/>
            <a:ext cx="428625" cy="428625"/>
          </a:xfrm>
          <a:prstGeom prst="ellipse">
            <a:avLst/>
          </a:prstGeom>
          <a:solidFill>
            <a:srgbClr val="9333EA"/>
          </a:solidFill>
          <a:ln/>
        </p:spPr>
        <p:txBody>
          <a:bodyPr/>
          <a:lstStyle/>
          <a:p>
            <a:endParaRPr lang="en-GB"/>
          </a:p>
        </p:txBody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2944" y="3932634"/>
            <a:ext cx="185738" cy="185738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1143000" y="3811191"/>
            <a:ext cx="3250406" cy="18573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1E3A8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Predictive Intelligence</a:t>
            </a:r>
            <a:endParaRPr lang="en-US" sz="1046" dirty="0"/>
          </a:p>
        </p:txBody>
      </p:sp>
      <p:sp>
        <p:nvSpPr>
          <p:cNvPr id="18" name="Text 12"/>
          <p:cNvSpPr/>
          <p:nvPr/>
        </p:nvSpPr>
        <p:spPr>
          <a:xfrm>
            <a:off x="1143000" y="4054078"/>
            <a:ext cx="3250406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4B556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Anticipate future attack vectors and proactively strengthen defenses</a:t>
            </a:r>
            <a:endParaRPr lang="en-US" sz="837" dirty="0"/>
          </a:p>
        </p:txBody>
      </p:sp>
      <p:pic>
        <p:nvPicPr>
          <p:cNvPr id="19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75609" y="1117997"/>
            <a:ext cx="3571875" cy="357187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428625"/>
            <a:ext cx="80010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800" b="1" dirty="0">
                <a:solidFill>
                  <a:srgbClr val="1E3A8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Business Risk &amp; Governance Transformation</a:t>
            </a:r>
            <a:endParaRPr lang="en-US" sz="1800" dirty="0"/>
          </a:p>
        </p:txBody>
      </p:sp>
      <p:sp>
        <p:nvSpPr>
          <p:cNvPr id="4" name="Shape 1"/>
          <p:cNvSpPr/>
          <p:nvPr/>
        </p:nvSpPr>
        <p:spPr>
          <a:xfrm>
            <a:off x="571500" y="1092994"/>
            <a:ext cx="500063" cy="500063"/>
          </a:xfrm>
          <a:prstGeom prst="rect">
            <a:avLst/>
          </a:prstGeom>
          <a:solidFill>
            <a:srgbClr val="FECACA"/>
          </a:solidFill>
          <a:ln/>
        </p:spPr>
        <p:txBody>
          <a:bodyPr/>
          <a:lstStyle/>
          <a:p>
            <a:endParaRPr lang="en-GB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231" y="1228725"/>
            <a:ext cx="228600" cy="22860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214438" y="1092994"/>
            <a:ext cx="3178969" cy="18573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1E3A8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Board-Level Concern</a:t>
            </a:r>
            <a:endParaRPr lang="en-US" sz="1046" dirty="0"/>
          </a:p>
        </p:txBody>
      </p:sp>
      <p:sp>
        <p:nvSpPr>
          <p:cNvPr id="7" name="Text 3"/>
          <p:cNvSpPr/>
          <p:nvPr/>
        </p:nvSpPr>
        <p:spPr>
          <a:xfrm>
            <a:off x="1214438" y="1335881"/>
            <a:ext cx="3178969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4B556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91% of organizations expect catastrophic AI-related events within 2 years</a:t>
            </a:r>
            <a:endParaRPr lang="en-US" sz="837" dirty="0"/>
          </a:p>
        </p:txBody>
      </p:sp>
      <p:sp>
        <p:nvSpPr>
          <p:cNvPr id="8" name="Text 4"/>
          <p:cNvSpPr/>
          <p:nvPr/>
        </p:nvSpPr>
        <p:spPr>
          <a:xfrm>
            <a:off x="1214438" y="1764506"/>
            <a:ext cx="3178969" cy="280002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6B728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AI security elevated from IT issue to strategic business risk requiring executive oversight</a:t>
            </a:r>
            <a:endParaRPr lang="en-US" sz="732" dirty="0"/>
          </a:p>
        </p:txBody>
      </p:sp>
      <p:sp>
        <p:nvSpPr>
          <p:cNvPr id="9" name="Shape 5"/>
          <p:cNvSpPr/>
          <p:nvPr/>
        </p:nvSpPr>
        <p:spPr>
          <a:xfrm>
            <a:off x="571500" y="2223102"/>
            <a:ext cx="500063" cy="500063"/>
          </a:xfrm>
          <a:prstGeom prst="rect">
            <a:avLst/>
          </a:prstGeom>
          <a:solidFill>
            <a:srgbClr val="BFDBFE"/>
          </a:solidFill>
          <a:ln/>
        </p:spPr>
        <p:txBody>
          <a:bodyPr/>
          <a:lstStyle/>
          <a:p>
            <a:endParaRPr lang="en-GB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656" y="2358833"/>
            <a:ext cx="285750" cy="228600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214438" y="2223102"/>
            <a:ext cx="3178969" cy="18573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1E3A8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Regulatory Compliance</a:t>
            </a:r>
            <a:endParaRPr lang="en-US" sz="1046" dirty="0"/>
          </a:p>
        </p:txBody>
      </p:sp>
      <p:sp>
        <p:nvSpPr>
          <p:cNvPr id="12" name="Text 7"/>
          <p:cNvSpPr/>
          <p:nvPr/>
        </p:nvSpPr>
        <p:spPr>
          <a:xfrm>
            <a:off x="1214438" y="2465989"/>
            <a:ext cx="3178969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4B556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EU AI Act, SEC disclosure requirements, and emerging global frameworks</a:t>
            </a:r>
            <a:endParaRPr lang="en-US" sz="837" dirty="0"/>
          </a:p>
        </p:txBody>
      </p:sp>
      <p:sp>
        <p:nvSpPr>
          <p:cNvPr id="13" name="Text 8"/>
          <p:cNvSpPr/>
          <p:nvPr/>
        </p:nvSpPr>
        <p:spPr>
          <a:xfrm>
            <a:off x="1214438" y="2894614"/>
            <a:ext cx="3178969" cy="280002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6B728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Organizations must demonstrate AI governance, risk assessment, and security controls</a:t>
            </a:r>
            <a:endParaRPr lang="en-US" sz="732" dirty="0"/>
          </a:p>
        </p:txBody>
      </p:sp>
      <p:sp>
        <p:nvSpPr>
          <p:cNvPr id="14" name="Shape 9"/>
          <p:cNvSpPr/>
          <p:nvPr/>
        </p:nvSpPr>
        <p:spPr>
          <a:xfrm>
            <a:off x="571500" y="3353209"/>
            <a:ext cx="500063" cy="500063"/>
          </a:xfrm>
          <a:prstGeom prst="rect">
            <a:avLst/>
          </a:prstGeom>
          <a:solidFill>
            <a:srgbClr val="A7F3D0"/>
          </a:solidFill>
          <a:ln/>
        </p:spPr>
        <p:txBody>
          <a:bodyPr/>
          <a:lstStyle/>
          <a:p>
            <a:endParaRPr lang="en-GB"/>
          </a:p>
        </p:txBody>
      </p:sp>
      <p:pic>
        <p:nvPicPr>
          <p:cNvPr id="1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0094" y="3488941"/>
            <a:ext cx="142875" cy="228600"/>
          </a:xfrm>
          <a:prstGeom prst="rect">
            <a:avLst/>
          </a:prstGeom>
        </p:spPr>
      </p:pic>
      <p:sp>
        <p:nvSpPr>
          <p:cNvPr id="16" name="Text 10"/>
          <p:cNvSpPr/>
          <p:nvPr/>
        </p:nvSpPr>
        <p:spPr>
          <a:xfrm>
            <a:off x="1214438" y="3353209"/>
            <a:ext cx="3178969" cy="18573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1E3A8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Investment Requirements</a:t>
            </a:r>
            <a:endParaRPr lang="en-US" sz="1046" dirty="0"/>
          </a:p>
        </p:txBody>
      </p:sp>
      <p:sp>
        <p:nvSpPr>
          <p:cNvPr id="17" name="Text 11"/>
          <p:cNvSpPr/>
          <p:nvPr/>
        </p:nvSpPr>
        <p:spPr>
          <a:xfrm>
            <a:off x="1214438" y="3596097"/>
            <a:ext cx="3178969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4B556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$235B AI cybersecurity market by 2032 (31.7% annual growth)</a:t>
            </a:r>
            <a:endParaRPr lang="en-US" sz="837" dirty="0"/>
          </a:p>
        </p:txBody>
      </p:sp>
      <p:sp>
        <p:nvSpPr>
          <p:cNvPr id="18" name="Text 12"/>
          <p:cNvSpPr/>
          <p:nvPr/>
        </p:nvSpPr>
        <p:spPr>
          <a:xfrm>
            <a:off x="1214438" y="4024722"/>
            <a:ext cx="3178969" cy="280002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6B728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Significant capital allocation required for AI defense infrastructure and expertise</a:t>
            </a:r>
            <a:endParaRPr lang="en-US" sz="732" dirty="0"/>
          </a:p>
        </p:txBody>
      </p:sp>
      <p:pic>
        <p:nvPicPr>
          <p:cNvPr id="19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47047" y="1117997"/>
            <a:ext cx="3429000" cy="357187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2182</Words>
  <Application>Microsoft Office PowerPoint</Application>
  <PresentationFormat>On-screen Show (16:9)</PresentationFormat>
  <Paragraphs>210</Paragraphs>
  <Slides>15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Lathic</vt:lpstr>
      <vt:lpstr>Noto Sans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ed oyewo</dc:creator>
  <cp:lastModifiedBy>Oyewo, Saheed</cp:lastModifiedBy>
  <cp:revision>3</cp:revision>
  <dcterms:created xsi:type="dcterms:W3CDTF">2025-10-11T13:59:50Z</dcterms:created>
  <dcterms:modified xsi:type="dcterms:W3CDTF">2025-10-18T20:45:19Z</dcterms:modified>
</cp:coreProperties>
</file>